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22" r:id="rId3"/>
    <p:sldId id="277" r:id="rId4"/>
    <p:sldId id="331" r:id="rId5"/>
    <p:sldId id="283" r:id="rId6"/>
    <p:sldId id="301" r:id="rId7"/>
    <p:sldId id="323" r:id="rId8"/>
    <p:sldId id="325" r:id="rId9"/>
    <p:sldId id="300" r:id="rId10"/>
    <p:sldId id="293" r:id="rId11"/>
    <p:sldId id="296" r:id="rId12"/>
    <p:sldId id="292" r:id="rId13"/>
    <p:sldId id="304" r:id="rId14"/>
    <p:sldId id="303" r:id="rId15"/>
    <p:sldId id="326" r:id="rId16"/>
    <p:sldId id="262" r:id="rId17"/>
    <p:sldId id="270" r:id="rId18"/>
    <p:sldId id="273" r:id="rId19"/>
    <p:sldId id="275" r:id="rId20"/>
    <p:sldId id="276" r:id="rId21"/>
    <p:sldId id="327" r:id="rId22"/>
    <p:sldId id="305" r:id="rId23"/>
    <p:sldId id="328" r:id="rId24"/>
    <p:sldId id="320" r:id="rId25"/>
    <p:sldId id="321"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325"/>
    <a:srgbClr val="0F7F54"/>
    <a:srgbClr val="08A030"/>
    <a:srgbClr val="13953B"/>
    <a:srgbClr val="0E9A11"/>
    <a:srgbClr val="129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54" autoAdjust="0"/>
  </p:normalViewPr>
  <p:slideViewPr>
    <p:cSldViewPr>
      <p:cViewPr>
        <p:scale>
          <a:sx n="57" d="100"/>
          <a:sy n="57" d="100"/>
        </p:scale>
        <p:origin x="-150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80369-44C8-4462-8DA2-BBEB4BC38450}" type="datetimeFigureOut">
              <a:rPr lang="de-DE" smtClean="0"/>
              <a:t>22.05.2020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391ED-94F8-4C2F-88E7-BF0EBA12086D}" type="slidenum">
              <a:rPr lang="de-DE" smtClean="0"/>
              <a:t>‹Nr.›</a:t>
            </a:fld>
            <a:endParaRPr lang="de-DE"/>
          </a:p>
        </p:txBody>
      </p:sp>
    </p:spTree>
    <p:extLst>
      <p:ext uri="{BB962C8B-B14F-4D97-AF65-F5344CB8AC3E}">
        <p14:creationId xmlns:p14="http://schemas.microsoft.com/office/powerpoint/2010/main" val="35125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artin-arnold.eu/wp-content/uploads/2012/02/2011-1030.-G%c3%bctekraft-Gesamtstudie_002.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uetekraft.net/annaeherungen.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raft-der-guete.blogspot.com/2018/02/bewaffneter-raububerfall_17.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28391ED-94F8-4C2F-88E7-BF0EBA12086D}" type="slidenum">
              <a:rPr lang="de-DE" smtClean="0"/>
              <a:t>1</a:t>
            </a:fld>
            <a:endParaRPr lang="de-DE"/>
          </a:p>
        </p:txBody>
      </p:sp>
    </p:spTree>
    <p:extLst>
      <p:ext uri="{BB962C8B-B14F-4D97-AF65-F5344CB8AC3E}">
        <p14:creationId xmlns:p14="http://schemas.microsoft.com/office/powerpoint/2010/main" val="51451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Dieses Weltbild wurde durch die Forschungsergebnisse von Nikolaus Kopernikus nicht nur erschüttert, sondern umgestürzt. Ein Schock ging durch die Welt. Das neue Weltbild zeigt unsere Erde als einen Planeten mit ganz anderen Beziehungen zur außerirdischen Umwelt.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Wir bewegen uns neben anderen auf ähnlichen Bahnen in vielfältigen, wechselnden Abständen und Beziehungen.</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B28391ED-94F8-4C2F-88E7-BF0EBA12086D}" type="slidenum">
              <a:rPr lang="de-DE" smtClean="0"/>
              <a:t>10</a:t>
            </a:fld>
            <a:endParaRPr lang="de-DE"/>
          </a:p>
        </p:txBody>
      </p:sp>
    </p:spTree>
    <p:extLst>
      <p:ext uri="{BB962C8B-B14F-4D97-AF65-F5344CB8AC3E}">
        <p14:creationId xmlns:p14="http://schemas.microsoft.com/office/powerpoint/2010/main" val="3232341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48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Ich vergleiche Weltbild mit </a:t>
            </a:r>
            <a:r>
              <a:rPr lang="de-DE" sz="1200" b="1" kern="1200" dirty="0" smtClean="0">
                <a:solidFill>
                  <a:schemeClr val="tx1"/>
                </a:solidFill>
                <a:effectLst/>
                <a:latin typeface="+mn-lt"/>
                <a:ea typeface="+mn-ea"/>
                <a:cs typeface="+mn-cs"/>
              </a:rPr>
              <a:t>Selbstbild</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a:t>
            </a:r>
            <a:r>
              <a:rPr lang="de-DE" sz="1200" i="1" kern="1200" dirty="0" smtClean="0">
                <a:solidFill>
                  <a:schemeClr val="tx1"/>
                </a:solidFill>
                <a:effectLst/>
                <a:latin typeface="+mn-lt"/>
                <a:ea typeface="+mn-ea"/>
                <a:cs typeface="+mn-cs"/>
              </a:rPr>
              <a:t>egozentrische Selbstbild</a:t>
            </a:r>
            <a:r>
              <a:rPr lang="de-DE" sz="1200" kern="1200" dirty="0" smtClean="0">
                <a:solidFill>
                  <a:schemeClr val="tx1"/>
                </a:solidFill>
                <a:effectLst/>
                <a:latin typeface="+mn-lt"/>
                <a:ea typeface="+mn-ea"/>
                <a:cs typeface="+mn-cs"/>
              </a:rPr>
              <a:t> ist nicht nur bei Einzelpersonen, sondern ebenfalls in Kollektiven, vom Clan oder Club bis zu Staaten sehr weit verbreitet: Alles dreht sich um mich, um uns. </a:t>
            </a:r>
          </a:p>
          <a:p>
            <a:endParaRPr lang="de-DE" altLang="de-DE" dirty="0" smtClean="0"/>
          </a:p>
        </p:txBody>
      </p:sp>
      <p:sp>
        <p:nvSpPr>
          <p:cNvPr id="5048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A3B289-DE78-4D28-B993-3D8D7C0EE40D}" type="slidenum">
              <a:rPr lang="de-DE" altLang="de-DE" smtClean="0">
                <a:latin typeface="Arial" charset="0"/>
              </a:rPr>
              <a:pPr eaLnBrk="1" hangingPunct="1">
                <a:spcBef>
                  <a:spcPct val="0"/>
                </a:spcBef>
              </a:pPr>
              <a:t>11</a:t>
            </a:fld>
            <a:endParaRPr lang="de-DE" altLang="de-D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6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b="1" i="1" kern="1200" dirty="0" smtClean="0">
                <a:solidFill>
                  <a:schemeClr val="tx1"/>
                </a:solidFill>
                <a:effectLst/>
                <a:latin typeface="+mn-lt"/>
                <a:ea typeface="+mn-ea"/>
                <a:cs typeface="+mn-cs"/>
              </a:rPr>
              <a:t>Gütekräftige Umorientierung</a:t>
            </a:r>
            <a:r>
              <a:rPr lang="de-DE" sz="1200" kern="1200" dirty="0" smtClean="0">
                <a:solidFill>
                  <a:schemeClr val="tx1"/>
                </a:solidFill>
                <a:effectLst/>
                <a:latin typeface="+mn-lt"/>
                <a:ea typeface="+mn-ea"/>
                <a:cs typeface="+mn-cs"/>
              </a:rPr>
              <a:t> meint die Persönlichkeitsentwicklung oder auch eine kurzfristige Haltungsänderung in einem bestehenden Konflikt hin zu einem passenderen Selbstbild, dem </a:t>
            </a:r>
            <a:r>
              <a:rPr lang="de-DE" sz="1200" i="1" kern="1200" dirty="0" smtClean="0">
                <a:solidFill>
                  <a:schemeClr val="tx1"/>
                </a:solidFill>
                <a:effectLst/>
                <a:latin typeface="+mn-lt"/>
                <a:ea typeface="+mn-ea"/>
                <a:cs typeface="+mn-cs"/>
              </a:rPr>
              <a:t>beziehungszentrischen Selbstbild</a:t>
            </a:r>
            <a:r>
              <a:rPr lang="de-DE" sz="1200" kern="1200" dirty="0" smtClean="0">
                <a:solidFill>
                  <a:schemeClr val="tx1"/>
                </a:solidFill>
                <a:effectLst/>
                <a:latin typeface="+mn-lt"/>
                <a:ea typeface="+mn-ea"/>
                <a:cs typeface="+mn-cs"/>
              </a:rPr>
              <a:t>: </a:t>
            </a:r>
            <a:br>
              <a:rPr lang="de-DE" sz="1200" kern="1200" dirty="0" smtClean="0">
                <a:solidFill>
                  <a:schemeClr val="tx1"/>
                </a:solidFill>
                <a:effectLst/>
                <a:latin typeface="+mn-lt"/>
                <a:ea typeface="+mn-ea"/>
                <a:cs typeface="+mn-cs"/>
              </a:rPr>
            </a:br>
            <a:r>
              <a:rPr lang="de-DE" sz="1200" i="1" kern="1200" dirty="0" smtClean="0">
                <a:solidFill>
                  <a:schemeClr val="tx1"/>
                </a:solidFill>
                <a:effectLst/>
                <a:latin typeface="+mn-lt"/>
                <a:ea typeface="+mn-ea"/>
                <a:cs typeface="+mn-cs"/>
              </a:rPr>
              <a:t>Wir bewegen uns neben anderen auf ähnlichen Bahnen in vielfältigen, wechselnden Abständen und Beziehungen.</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Wir können die dementsprechende Einstellung und Haltung lernen. Ihre Grundlage wurde 1948 in der Menschenrechtserklärung der Vereinten Nationen formuliert und inzwischen von sämtlichen Staaten unseres gesamten Planeten unterschrieben: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Art. 1: „Alle Menschen sind frei und gleich an Würde und Rechten geboren und sollen einander im Geist der Geschwisterlichkeit begegnen.“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Diese Erklärung gehört zu dem kollektiven Lernprozess der Menschheit, von dem schon die Rede war. Dieses Lernen ist anstrengend und erfordert Durchhaltekraft. Zurzeit erleben wir in vielen Ländern einen Rückfall hinter schon einmal Gelerntes. Der Lernprozess wird weitergehen in dem Maße, wie sich Menschen dafür persönlich einsetzen.</a:t>
            </a:r>
          </a:p>
          <a:p>
            <a:r>
              <a:rPr lang="de-AT"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p:txBody>
      </p:sp>
      <p:sp>
        <p:nvSpPr>
          <p:cNvPr id="5263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E01AD58-B920-4DB5-90D4-C017EBC48B99}" type="slidenum">
              <a:rPr lang="de-DE" altLang="de-DE" smtClean="0">
                <a:latin typeface="Arial" charset="0"/>
                <a:cs typeface="Arial" charset="0"/>
              </a:rPr>
              <a:pPr eaLnBrk="1" fontAlgn="base" hangingPunct="1">
                <a:spcBef>
                  <a:spcPct val="0"/>
                </a:spcBef>
                <a:spcAft>
                  <a:spcPct val="0"/>
                </a:spcAft>
              </a:pPr>
              <a:t>12</a:t>
            </a:fld>
            <a:endParaRPr lang="de-DE" altLang="de-DE"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a:spLocks noGrp="1" noChangeArrowheads="1"/>
          </p:cNvSpPr>
          <p:nvPr>
            <p:ph type="sldNum" sz="quarter" idx="5"/>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defRPr/>
            </a:pPr>
            <a:fld id="{E7A0C6F5-B32D-4AB5-80DD-DBAF4F65A151}" type="slidenum">
              <a:rPr lang="de-DE" altLang="de-DE" smtClean="0">
                <a:latin typeface="Arial" charset="0"/>
              </a:rPr>
              <a:pPr eaLnBrk="1" hangingPunct="1">
                <a:spcBef>
                  <a:spcPct val="0"/>
                </a:spcBef>
                <a:defRPr/>
              </a:pPr>
              <a:t>13</a:t>
            </a:fld>
            <a:endParaRPr lang="de-DE" altLang="de-DE" smtClean="0">
              <a:latin typeface="Arial" charset="0"/>
            </a:endParaRPr>
          </a:p>
        </p:txBody>
      </p:sp>
      <p:sp>
        <p:nvSpPr>
          <p:cNvPr id="490499" name="Rectangle 1"/>
          <p:cNvSpPr>
            <a:spLocks noChangeArrowheads="1" noTextEdit="1"/>
          </p:cNvSpPr>
          <p:nvPr>
            <p:ph type="sldImg"/>
          </p:nvPr>
        </p:nvSpPr>
        <p:spPr bwMode="auto">
          <a:xfrm>
            <a:off x="1141413" y="685800"/>
            <a:ext cx="4573587"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0500" name="Text Box 2"/>
          <p:cNvSpPr>
            <a:spLocks noChangeArrowheads="1"/>
          </p:cNvSpPr>
          <p:nvPr>
            <p:ph type="body" idx="1"/>
          </p:nvPr>
        </p:nvSpPr>
        <p:spPr bwMode="auto">
          <a:xfrm>
            <a:off x="685800" y="4343400"/>
            <a:ext cx="54832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numCol="1" anchor="t" anchorCtr="0" compatLnSpc="1">
            <a:prstTxWarp prst="textNoShape">
              <a:avLst/>
            </a:prstTxWarp>
          </a:bodyPr>
          <a:lstStyle/>
          <a:p>
            <a:r>
              <a:rPr lang="de-DE" sz="1200" kern="1200" dirty="0" smtClean="0">
                <a:solidFill>
                  <a:schemeClr val="tx1"/>
                </a:solidFill>
                <a:effectLst/>
                <a:latin typeface="+mn-lt"/>
                <a:ea typeface="+mn-ea"/>
                <a:cs typeface="+mn-cs"/>
              </a:rPr>
              <a:t>Der ägyptische Staatspräsident </a:t>
            </a:r>
            <a:r>
              <a:rPr lang="de-DE" sz="1200" kern="1200" dirty="0" err="1" smtClean="0">
                <a:solidFill>
                  <a:schemeClr val="tx1"/>
                </a:solidFill>
                <a:effectLst/>
                <a:latin typeface="+mn-lt"/>
                <a:ea typeface="+mn-ea"/>
                <a:cs typeface="+mn-cs"/>
              </a:rPr>
              <a:t>Anwar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a:t>
            </a:r>
            <a:r>
              <a:rPr lang="de-DE" sz="1200" kern="1200" dirty="0" smtClean="0">
                <a:solidFill>
                  <a:schemeClr val="tx1"/>
                </a:solidFill>
                <a:effectLst/>
                <a:latin typeface="+mn-lt"/>
                <a:ea typeface="+mn-ea"/>
                <a:cs typeface="+mn-cs"/>
              </a:rPr>
              <a:t>-Sadat führte 1973 mit der ägyptischen Armee zusammen mit Syrien den Jom-Kippur-Krieg gegen Israel. Vier Jahre später wagte er ein gütekräftiges Handeln, das den Krieg zwischen beiden Ländern überwand. Der Muslim flog zu einem Staatsbesuch nach Israel. </a:t>
            </a:r>
          </a:p>
          <a:p>
            <a:r>
              <a:rPr lang="de-DE" sz="1200" kern="1200" dirty="0" smtClean="0">
                <a:solidFill>
                  <a:schemeClr val="tx1"/>
                </a:solidFill>
                <a:effectLst/>
                <a:latin typeface="+mn-lt"/>
                <a:ea typeface="+mn-ea"/>
                <a:cs typeface="+mn-cs"/>
              </a:rPr>
              <a:t>Er wurde begrüßt von dem jüdischen Staatspräsidenten Menachem Begin. Er hielt eine Rede in der Knesset und öffnete damit die Tür zum Friedensvertrag zwischen Israel und Ägypten. </a:t>
            </a:r>
          </a:p>
          <a:p>
            <a:r>
              <a:rPr lang="de-DE" sz="1200" kern="1200" dirty="0" smtClean="0">
                <a:solidFill>
                  <a:schemeClr val="tx1"/>
                </a:solidFill>
                <a:effectLst/>
                <a:latin typeface="+mn-lt"/>
                <a:ea typeface="+mn-ea"/>
                <a:cs typeface="+mn-cs"/>
              </a:rPr>
              <a:t>Das Beispiel von </a:t>
            </a:r>
            <a:r>
              <a:rPr lang="de-DE" sz="1200" kern="1200" dirty="0" err="1" smtClean="0">
                <a:solidFill>
                  <a:schemeClr val="tx1"/>
                </a:solidFill>
                <a:effectLst/>
                <a:latin typeface="+mn-lt"/>
                <a:ea typeface="+mn-ea"/>
                <a:cs typeface="+mn-cs"/>
              </a:rPr>
              <a:t>Anwar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a:t>
            </a:r>
            <a:r>
              <a:rPr lang="de-DE" sz="1200" kern="1200" dirty="0" smtClean="0">
                <a:solidFill>
                  <a:schemeClr val="tx1"/>
                </a:solidFill>
                <a:effectLst/>
                <a:latin typeface="+mn-lt"/>
                <a:ea typeface="+mn-ea"/>
                <a:cs typeface="+mn-cs"/>
              </a:rPr>
              <a:t>-Sadat zeigt, dass auch Menschen, die keine persönliche Grundentscheidung gegen Gewalt getroffen haben, gütekräftig handeln können. </a:t>
            </a:r>
          </a:p>
        </p:txBody>
      </p:sp>
      <p:sp>
        <p:nvSpPr>
          <p:cNvPr id="490501" name="Text Box 3"/>
          <p:cNvSpPr txBox="1">
            <a:spLocks noChangeArrowheads="1"/>
          </p:cNvSpPr>
          <p:nvPr/>
        </p:nvSpPr>
        <p:spPr bwMode="auto">
          <a:xfrm>
            <a:off x="3884613" y="8688388"/>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lgn="r" eaLnBrk="1" hangingPunct="1">
              <a:spcBef>
                <a:spcPct val="0"/>
              </a:spcBef>
            </a:pPr>
            <a:fld id="{825718C9-2585-4D42-ACF2-B5034A90325C}" type="slidenum">
              <a:rPr lang="de-DE" altLang="de-DE">
                <a:solidFill>
                  <a:srgbClr val="000000"/>
                </a:solidFill>
                <a:latin typeface="Arial" charset="0"/>
              </a:rPr>
              <a:pPr algn="r" eaLnBrk="1" hangingPunct="1">
                <a:spcBef>
                  <a:spcPct val="0"/>
                </a:spcBef>
              </a:pPr>
              <a:t>13</a:t>
            </a:fld>
            <a:endParaRPr lang="de-DE" altLang="de-DE">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a:spLocks noGrp="1" noChangeArrowheads="1"/>
          </p:cNvSpPr>
          <p:nvPr>
            <p:ph type="sldNum" sz="quarter" idx="5"/>
          </p:nvPr>
        </p:nvSpPr>
        <p:spPr>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defRPr/>
            </a:pPr>
            <a:fld id="{E7A0C6F5-B32D-4AB5-80DD-DBAF4F65A151}" type="slidenum">
              <a:rPr lang="de-DE" altLang="de-DE" smtClean="0">
                <a:latin typeface="Arial" charset="0"/>
              </a:rPr>
              <a:pPr eaLnBrk="1" hangingPunct="1">
                <a:spcBef>
                  <a:spcPct val="0"/>
                </a:spcBef>
                <a:defRPr/>
              </a:pPr>
              <a:t>14</a:t>
            </a:fld>
            <a:endParaRPr lang="de-DE" altLang="de-DE" smtClean="0">
              <a:latin typeface="Arial" charset="0"/>
            </a:endParaRPr>
          </a:p>
        </p:txBody>
      </p:sp>
      <p:sp>
        <p:nvSpPr>
          <p:cNvPr id="490499" name="Rectangle 1"/>
          <p:cNvSpPr>
            <a:spLocks noChangeArrowheads="1" noTextEdit="1"/>
          </p:cNvSpPr>
          <p:nvPr>
            <p:ph type="sldImg"/>
          </p:nvPr>
        </p:nvSpPr>
        <p:spPr bwMode="auto">
          <a:xfrm>
            <a:off x="1141413" y="685800"/>
            <a:ext cx="4573587"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0500" name="Text Box 2"/>
          <p:cNvSpPr>
            <a:spLocks noChangeArrowheads="1"/>
          </p:cNvSpPr>
          <p:nvPr>
            <p:ph type="body" idx="1"/>
          </p:nvPr>
        </p:nvSpPr>
        <p:spPr bwMode="auto">
          <a:xfrm>
            <a:off x="685800" y="4343400"/>
            <a:ext cx="54832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numCol="1" anchor="t" anchorCtr="0" compatLnSpc="1">
            <a:prstTxWarp prst="textNoShape">
              <a:avLst/>
            </a:prstTxWarp>
          </a:bodyPr>
          <a:lstStyle/>
          <a:p>
            <a:r>
              <a:rPr lang="de-DE" sz="1200" kern="1200" dirty="0" smtClean="0">
                <a:solidFill>
                  <a:schemeClr val="tx1"/>
                </a:solidFill>
                <a:effectLst/>
                <a:latin typeface="+mn-lt"/>
                <a:ea typeface="+mn-ea"/>
                <a:cs typeface="+mn-cs"/>
              </a:rPr>
              <a:t>Weitere Beispiele hierfür: Der Kniefall Willy Brands in Warschau am Ehrenmal für die Toten des Warschauer Ghettos.</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Gütekräftiges Handeln zu lernen fördert die Haltung und die Fähigkeiten zu wohlwollendem, gerechtem und wahrhaftigem Umgang mit sich selbst und mit anderen Menschen. Dazu gehören Empathie und auch vielfältige Techniken persönlichen und zwischenmenschlichen Verhaltens. </a:t>
            </a:r>
          </a:p>
          <a:p>
            <a:r>
              <a:rPr lang="de-DE" sz="1200" kern="1200" dirty="0" smtClean="0">
                <a:solidFill>
                  <a:schemeClr val="tx1"/>
                </a:solidFill>
                <a:effectLst/>
                <a:latin typeface="+mn-lt"/>
                <a:ea typeface="+mn-ea"/>
                <a:cs typeface="+mn-cs"/>
              </a:rPr>
              <a:t> </a:t>
            </a:r>
          </a:p>
          <a:p>
            <a:endParaRPr lang="de-DE" altLang="de-DE" dirty="0" smtClean="0"/>
          </a:p>
        </p:txBody>
      </p:sp>
      <p:sp>
        <p:nvSpPr>
          <p:cNvPr id="490501" name="Text Box 3"/>
          <p:cNvSpPr txBox="1">
            <a:spLocks noChangeArrowheads="1"/>
          </p:cNvSpPr>
          <p:nvPr/>
        </p:nvSpPr>
        <p:spPr bwMode="auto">
          <a:xfrm>
            <a:off x="3884613" y="8688388"/>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lgn="r" eaLnBrk="1" hangingPunct="1">
              <a:spcBef>
                <a:spcPct val="0"/>
              </a:spcBef>
            </a:pPr>
            <a:fld id="{825718C9-2585-4D42-ACF2-B5034A90325C}" type="slidenum">
              <a:rPr lang="de-DE" altLang="de-DE">
                <a:solidFill>
                  <a:srgbClr val="000000"/>
                </a:solidFill>
                <a:latin typeface="Arial" charset="0"/>
              </a:rPr>
              <a:pPr algn="r" eaLnBrk="1" hangingPunct="1">
                <a:spcBef>
                  <a:spcPct val="0"/>
                </a:spcBef>
              </a:pPr>
              <a:t>14</a:t>
            </a:fld>
            <a:endParaRPr lang="de-DE" altLang="de-DE">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kern="1200" dirty="0" smtClean="0">
                <a:solidFill>
                  <a:schemeClr val="tx1"/>
                </a:solidFill>
                <a:effectLst/>
                <a:latin typeface="+mn-lt"/>
                <a:ea typeface="+mn-ea"/>
                <a:cs typeface="+mn-cs"/>
              </a:rPr>
              <a:t>Zu b):</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Was geschieht bei gütekräftigem Vorgehen in einem Konflikt, etwa in einer Bedrohungssituation?</a:t>
            </a:r>
          </a:p>
          <a:p>
            <a:r>
              <a:rPr lang="de-AT" sz="1200" b="1" kern="1200" dirty="0" smtClean="0">
                <a:solidFill>
                  <a:schemeClr val="tx1"/>
                </a:solidFill>
                <a:effectLst/>
                <a:latin typeface="+mn-lt"/>
                <a:ea typeface="+mn-ea"/>
                <a:cs typeface="+mn-cs"/>
              </a:rPr>
              <a:t>Der aktuelle Konflikt bekommt für die Beteiligten einen menschlicheren Rahmen.</a:t>
            </a:r>
          </a:p>
          <a:p>
            <a:r>
              <a:rPr lang="de-AT" sz="1200" b="1" kern="1200" dirty="0" smtClean="0">
                <a:solidFill>
                  <a:schemeClr val="tx1"/>
                </a:solidFill>
                <a:effectLst/>
                <a:latin typeface="+mn-lt"/>
                <a:ea typeface="+mn-ea"/>
                <a:cs typeface="+mn-cs"/>
              </a:rPr>
              <a:t>Diesen Vorgang nennt die Psychologie </a:t>
            </a:r>
            <a:r>
              <a:rPr lang="de-AT" sz="1200" b="1" kern="1200" dirty="0" err="1" smtClean="0">
                <a:solidFill>
                  <a:schemeClr val="tx1"/>
                </a:solidFill>
                <a:effectLst/>
                <a:latin typeface="+mn-lt"/>
                <a:ea typeface="+mn-ea"/>
                <a:cs typeface="+mn-cs"/>
              </a:rPr>
              <a:t>Reframing</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28391ED-94F8-4C2F-88E7-BF0EBA12086D}" type="slidenum">
              <a:rPr lang="de-DE" smtClean="0"/>
              <a:t>15</a:t>
            </a:fld>
            <a:endParaRPr lang="de-DE"/>
          </a:p>
        </p:txBody>
      </p:sp>
    </p:spTree>
    <p:extLst>
      <p:ext uri="{BB962C8B-B14F-4D97-AF65-F5344CB8AC3E}">
        <p14:creationId xmlns:p14="http://schemas.microsoft.com/office/powerpoint/2010/main" val="100049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Das Bajonettmesser symbolisiert eine Bedrohung. Sie kann gegen Einzelne oder mehrere Personen, auch gegen große Kollektive gerichtet sein. Dafür steht die zweite Figur in Grau. </a:t>
            </a:r>
          </a:p>
          <a:p>
            <a:r>
              <a:rPr lang="de-AT" sz="1200" kern="1200" dirty="0" smtClean="0">
                <a:solidFill>
                  <a:schemeClr val="tx1"/>
                </a:solidFill>
                <a:effectLst/>
                <a:latin typeface="+mn-lt"/>
                <a:ea typeface="+mn-ea"/>
                <a:cs typeface="+mn-cs"/>
              </a:rPr>
              <a:t>In der eigenen Wahrnehmung wissen wir um die Vielfalt unserer inneren und äußeren Kräfte und Möglichkeiten.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Sind oder werden wir uns der Gütekraft bewusst, so nehmen wir wahr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28391ED-94F8-4C2F-88E7-BF0EBA12086D}" type="slidenum">
              <a:rPr lang="de-DE" smtClean="0"/>
              <a:t>16</a:t>
            </a:fld>
            <a:endParaRPr lang="de-DE"/>
          </a:p>
        </p:txBody>
      </p:sp>
    </p:spTree>
    <p:extLst>
      <p:ext uri="{BB962C8B-B14F-4D97-AF65-F5344CB8AC3E}">
        <p14:creationId xmlns:p14="http://schemas.microsoft.com/office/powerpoint/2010/main" val="240071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 dass hinter dem Messer, dem Bedrohungsmittel, einer oder mehrere Menschen stehen, Menschen, die grundsätzlich dieselben inneren und äußeren Kräfte und Möglichkeiten haben, wie wir selbst.</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Wir können ihnen zutrauen, dass auch sie gütekräftig handeln können, sie haben diese Fähigkeit wie alle Menschen. Dann können Gemeinsamkeiten ins Bewusstsein rücken und in der Kommunikation eine zunehmende Rolle spielen.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28391ED-94F8-4C2F-88E7-BF0EBA12086D}" type="slidenum">
              <a:rPr lang="de-DE" smtClean="0"/>
              <a:t>17</a:t>
            </a:fld>
            <a:endParaRPr lang="de-DE"/>
          </a:p>
        </p:txBody>
      </p:sp>
    </p:spTree>
    <p:extLst>
      <p:ext uri="{BB962C8B-B14F-4D97-AF65-F5344CB8AC3E}">
        <p14:creationId xmlns:p14="http://schemas.microsoft.com/office/powerpoint/2010/main" val="1348912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Der Konflikt, die Bedrohung bekommt mit der Wahrnehmung der anderen Beteiligten als Menschen wie wir selbst einen </a:t>
            </a:r>
            <a:r>
              <a:rPr lang="de-AT" sz="1200" b="1" i="1" kern="1200" dirty="0" smtClean="0">
                <a:solidFill>
                  <a:schemeClr val="tx1"/>
                </a:solidFill>
                <a:effectLst/>
                <a:latin typeface="+mn-lt"/>
                <a:ea typeface="+mn-ea"/>
                <a:cs typeface="+mn-cs"/>
              </a:rPr>
              <a:t>neuen Rahmen,</a:t>
            </a:r>
            <a:r>
              <a:rPr lang="de-AT" sz="1200" kern="1200" dirty="0" smtClean="0">
                <a:solidFill>
                  <a:schemeClr val="tx1"/>
                </a:solidFill>
                <a:effectLst/>
                <a:latin typeface="+mn-lt"/>
                <a:ea typeface="+mn-ea"/>
                <a:cs typeface="+mn-cs"/>
              </a:rPr>
              <a:t> hier in Gelb symbolisiert.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Mängel an Menschlichkeit, Freiheit oder Gerechtigkeit, die – klein oder groß – in der Regel Konflikten zu Grunde liegen, können beide Seiten wahrnehmen, sodass ein Impuls entsteht, daran gemeinsam etwas zu ändern. </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28391ED-94F8-4C2F-88E7-BF0EBA12086D}" type="slidenum">
              <a:rPr lang="de-DE" smtClean="0"/>
              <a:t>18</a:t>
            </a:fld>
            <a:endParaRPr lang="de-DE"/>
          </a:p>
        </p:txBody>
      </p:sp>
    </p:spTree>
    <p:extLst>
      <p:ext uri="{BB962C8B-B14F-4D97-AF65-F5344CB8AC3E}">
        <p14:creationId xmlns:p14="http://schemas.microsoft.com/office/powerpoint/2010/main" val="2337933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Gemeinsam, sich gegenseitig ansteckend zu gütekräftigem Handeln, eine Gütekraft-Spirale. Dieses</a:t>
            </a:r>
            <a:r>
              <a:rPr lang="de-DE" baseline="0" dirty="0" smtClean="0"/>
              <a:t> Interaktionsmuster kann im Anschluss an die Friedensforscher*innen Dieter Senghaas und Gertrud Brücher auch „Engelskreis der Gütekraft“ genannt werden. </a:t>
            </a:r>
            <a:endParaRPr lang="de-DE" dirty="0"/>
          </a:p>
        </p:txBody>
      </p:sp>
      <p:sp>
        <p:nvSpPr>
          <p:cNvPr id="4" name="Foliennummernplatzhalter 3"/>
          <p:cNvSpPr>
            <a:spLocks noGrp="1"/>
          </p:cNvSpPr>
          <p:nvPr>
            <p:ph type="sldNum" sz="quarter" idx="10"/>
          </p:nvPr>
        </p:nvSpPr>
        <p:spPr/>
        <p:txBody>
          <a:bodyPr/>
          <a:lstStyle/>
          <a:p>
            <a:fld id="{B28391ED-94F8-4C2F-88E7-BF0EBA12086D}" type="slidenum">
              <a:rPr lang="de-DE" smtClean="0"/>
              <a:t>19</a:t>
            </a:fld>
            <a:endParaRPr lang="de-DE"/>
          </a:p>
        </p:txBody>
      </p:sp>
    </p:spTree>
    <p:extLst>
      <p:ext uri="{BB962C8B-B14F-4D97-AF65-F5344CB8AC3E}">
        <p14:creationId xmlns:p14="http://schemas.microsoft.com/office/powerpoint/2010/main" val="299229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Wenn ich jetzt etwas zur Erläuterung sage, so will ich vorwegschicken: Bei der ersten These hole ich ein wenig aus, indem ich andere Forschungsergebnisse kurz anführe. Zu den anderen Thesen sage ich dann weniger.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Wie kann Krieg vermieden oder verhindert oder überwunden werden? Seitdem ich vom Militär weg als Christ den Kriegsdienst verweigerte, interessiert mich diese Frage und engagiere ich mich. Wie können wir Frieden schaffen? Darum freue ich mich, bei diesem Seminar jetzt online dabei sein zu dürfen. Danke, Wolfgang Palaver und Maria Regina Strugholtz!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Gandhi gab den Impuls zu einem neuen Umgang mit den anderen an einem Konflikt beteiligten Personen. Dies ist in der politischen Weltgeschichte ein junges Phänomen. Seine Vorgehensweise hat eine lange Vorgeschichte, aber weltweite Beachtung fand das Konzept erst durch Gandhis bewusst öffentliche Praxis und „Experimente“ damit. In verschiedenen Traditionen gab und gibt es verschiedene Bezeichnungen dafür. Wir kennen bereits den sehr schön passenden philippinischen Ausdruck „Alay Dangal“ mit der Bedeutung „Würde anbieten“. In Jahrtausenden menschlicher Kriegsgeschichte gab es jedoch allgemein gar keine Frage nach dem Konzept. Denn allgemein galt als klar: Wer in der politischen Arena etwas gegen Mächtige erreichen will, muss denjenigen, die etwas anderes wollen, Schaden zufügen, muss im Zweifel zur Waffe greifen. Klassisch formuliert von Mao Zedong: „Alle Macht kommt aus den Gewehrläufen.“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Das ist seit Gandhi nicht mehr selbstverständlich, gerade auch, wenn es darum geht, mehr Demokratie zu erstreiten.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B28391ED-94F8-4C2F-88E7-BF0EBA12086D}" type="slidenum">
              <a:rPr lang="de-DE" smtClean="0"/>
              <a:t>2</a:t>
            </a:fld>
            <a:endParaRPr lang="de-DE"/>
          </a:p>
        </p:txBody>
      </p:sp>
    </p:spTree>
    <p:extLst>
      <p:ext uri="{BB962C8B-B14F-4D97-AF65-F5344CB8AC3E}">
        <p14:creationId xmlns:p14="http://schemas.microsoft.com/office/powerpoint/2010/main" val="3846910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err="1" smtClean="0">
                <a:solidFill>
                  <a:schemeClr val="tx1"/>
                </a:solidFill>
                <a:effectLst/>
                <a:latin typeface="+mn-lt"/>
                <a:ea typeface="+mn-ea"/>
                <a:cs typeface="+mn-cs"/>
              </a:rPr>
              <a:t>Anwar</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as</a:t>
            </a:r>
            <a:r>
              <a:rPr lang="de-AT" sz="1200" kern="1200" dirty="0" smtClean="0">
                <a:solidFill>
                  <a:schemeClr val="tx1"/>
                </a:solidFill>
                <a:effectLst/>
                <a:latin typeface="+mn-lt"/>
                <a:ea typeface="+mn-ea"/>
                <a:cs typeface="+mn-cs"/>
              </a:rPr>
              <a:t>-Sadats Verhaltensänderung vom Krieg zum Wagnis der direkten Kommunikation mit dem Feind setzte sicherlich Selbstreflexion voraus, sicherlich ein Grund für den Friedensnobelpreis, den er zusammen mit Begin erhielt. Der frühere Bundeskanzler Helmut Schmidt bezeichnete ihn </a:t>
            </a:r>
            <a:r>
              <a:rPr lang="de-DE" dirty="0" smtClean="0"/>
              <a:t>als einen Freund und integren Menschen mit Weitblick. Seinem Wagnis des Friedens dürften viele Menschen ihr Leben verdanken. Er musste seins dafür geben.</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Ira Sandperl hat von vornherein die Opferrolle nicht angenommen, sondern wurde selbst aktiv. Als das beziehungszentrische Selbstbild in ihm wacher wurde, nahm er mit Empathie den hungrigen Straßenräuber in seinem unerfüllten Grundbedürfnis wahr. Auf die entsprechende Anrede</a:t>
            </a:r>
            <a:r>
              <a:rPr lang="de-AT" sz="1200" kern="1200" baseline="0" dirty="0" smtClean="0">
                <a:solidFill>
                  <a:schemeClr val="tx1"/>
                </a:solidFill>
                <a:effectLst/>
                <a:latin typeface="+mn-lt"/>
                <a:ea typeface="+mn-ea"/>
                <a:cs typeface="+mn-cs"/>
              </a:rPr>
              <a:t> hin</a:t>
            </a:r>
            <a:r>
              <a:rPr lang="de-AT" sz="1200" kern="1200" dirty="0" smtClean="0">
                <a:solidFill>
                  <a:schemeClr val="tx1"/>
                </a:solidFill>
                <a:effectLst/>
                <a:latin typeface="+mn-lt"/>
                <a:ea typeface="+mn-ea"/>
                <a:cs typeface="+mn-cs"/>
              </a:rPr>
              <a:t> verschwindet die Konfrontation, und sie lösen gemeinsam das eigentliche Problem. Das gütekräftige Geldangebot stärkt die gute, die ehrenhafte Seite des Räubers, steckt ihn sozusagen an, sodass er das Geld ablehnt.</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28391ED-94F8-4C2F-88E7-BF0EBA12086D}" type="slidenum">
              <a:rPr lang="de-DE" smtClean="0"/>
              <a:t>20</a:t>
            </a:fld>
            <a:endParaRPr lang="de-DE"/>
          </a:p>
        </p:txBody>
      </p:sp>
    </p:spTree>
    <p:extLst>
      <p:ext uri="{BB962C8B-B14F-4D97-AF65-F5344CB8AC3E}">
        <p14:creationId xmlns:p14="http://schemas.microsoft.com/office/powerpoint/2010/main" val="1331203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28391ED-94F8-4C2F-88E7-BF0EBA12086D}" type="slidenum">
              <a:rPr lang="de-DE" smtClean="0"/>
              <a:t>21</a:t>
            </a:fld>
            <a:endParaRPr lang="de-DE"/>
          </a:p>
        </p:txBody>
      </p:sp>
    </p:spTree>
    <p:extLst>
      <p:ext uri="{BB962C8B-B14F-4D97-AF65-F5344CB8AC3E}">
        <p14:creationId xmlns:p14="http://schemas.microsoft.com/office/powerpoint/2010/main" val="100049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AT" sz="1200" kern="1200" dirty="0" smtClean="0">
                <a:solidFill>
                  <a:schemeClr val="tx1"/>
                </a:solidFill>
                <a:effectLst/>
                <a:latin typeface="+mn-lt"/>
                <a:ea typeface="+mn-ea"/>
                <a:cs typeface="+mn-cs"/>
              </a:rPr>
              <a:t>Zu dem Philippinen-Beispiel der „Rosenkranzrevolution“ für massenhafte Nichtzusammenarbeit noch ein wenig mehr Informationen über die</a:t>
            </a:r>
            <a:r>
              <a:rPr lang="de-AT" sz="1200" kern="1200" baseline="0" dirty="0" smtClean="0">
                <a:solidFill>
                  <a:schemeClr val="tx1"/>
                </a:solidFill>
                <a:effectLst/>
                <a:latin typeface="+mn-lt"/>
                <a:ea typeface="+mn-ea"/>
                <a:cs typeface="+mn-cs"/>
              </a:rPr>
              <a:t> angaben in S+F</a:t>
            </a:r>
            <a:r>
              <a:rPr lang="de-AT" sz="1200" kern="1200" dirty="0" smtClean="0">
                <a:solidFill>
                  <a:schemeClr val="tx1"/>
                </a:solidFill>
                <a:effectLst/>
                <a:latin typeface="+mn-lt"/>
                <a:ea typeface="+mn-ea"/>
                <a:cs typeface="+mn-cs"/>
              </a:rPr>
              <a:t> hinaus:</a:t>
            </a:r>
            <a:r>
              <a:rPr lang="de-DE" sz="1200" kern="1200" baseline="0" dirty="0" smtClean="0">
                <a:solidFill>
                  <a:schemeClr val="tx1"/>
                </a:solidFill>
                <a:effectLst/>
                <a:latin typeface="+mn-lt"/>
                <a:ea typeface="+mn-ea"/>
                <a:cs typeface="+mn-cs"/>
              </a:rPr>
              <a:t> </a:t>
            </a:r>
            <a:r>
              <a:rPr lang="de-DE" altLang="de-DE" dirty="0" smtClean="0"/>
              <a:t>Den </a:t>
            </a:r>
            <a:r>
              <a:rPr lang="de-DE" altLang="de-DE" dirty="0" smtClean="0"/>
              <a:t>Abbau eines großen Missstands muss man </a:t>
            </a:r>
            <a:r>
              <a:rPr lang="de-DE" altLang="de-DE" dirty="0" smtClean="0"/>
              <a:t>vorbereiten. </a:t>
            </a:r>
          </a:p>
          <a:p>
            <a:r>
              <a:rPr lang="de-AT" sz="1200" kern="1200" dirty="0" smtClean="0">
                <a:solidFill>
                  <a:schemeClr val="tx1"/>
                </a:solidFill>
                <a:effectLst/>
                <a:latin typeface="+mn-lt"/>
                <a:ea typeface="+mn-ea"/>
                <a:cs typeface="+mn-cs"/>
              </a:rPr>
              <a:t>Menschen gegen Panzer</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Anfang der 1980er Jahre nahm die Unterdrückung durch das Marcos-Regime erschreckend zu. 1984 folgten Hildegard Goss-Mayr und ihr Mann Jean Goss, die in verschiedenen Ländern für Versöhnung und gewaltfreie Konfliktbearbeitung tätig gewesen waren, einem Hilferuf von Ordensleuten aus Manila. Sie erläuterten das Gütekraftkonzept und betonten, dass die Entscheidung für diesen gewaltfreien Weg gründliche Vorbereitung und Schulung in Haltung</a:t>
            </a:r>
            <a:r>
              <a:rPr lang="de-AT" sz="1200" kern="1200" baseline="0" dirty="0" smtClean="0">
                <a:solidFill>
                  <a:schemeClr val="tx1"/>
                </a:solidFill>
                <a:effectLst/>
                <a:latin typeface="+mn-lt"/>
                <a:ea typeface="+mn-ea"/>
                <a:cs typeface="+mn-cs"/>
              </a:rPr>
              <a:t> und Methoden </a:t>
            </a:r>
            <a:r>
              <a:rPr lang="de-AT" sz="1200" kern="1200" dirty="0" smtClean="0">
                <a:solidFill>
                  <a:schemeClr val="tx1"/>
                </a:solidFill>
                <a:effectLst/>
                <a:latin typeface="+mn-lt"/>
                <a:ea typeface="+mn-ea"/>
                <a:cs typeface="+mn-cs"/>
              </a:rPr>
              <a:t>und die gleiche Einsatzbereitschaft fordere wie die Entscheidung zur Gewalt. Sie hielten Seminare für Multiplikatoren. Eine neue Zeitschrift wurde gegründet mit dem Namen „Würde anbieten”. Tausende wurden in gütekräftiger Haltung und in Methoden gütekräftigen Handelns ausgebildet. Als Marcos im Februar 1986 ein falsches Wahlergebnis bekanntgab, wurde zum Boykott der Banken, die Marcos nahestanden, übergegangen. Teile des Militärs distanzierten sich von Marcos und verschanzten sich in einem Camp. Marcos befahl einer Panzer-Einheit, das Meuterer-Camp zurückzuerobern, aber die Bevölkerung begab sich massenhaft auf die Straße und stellte sich, Brote und Blumen anbietend, singend und betend, den Panzern entgegen. Die Panzer stoppten. Nach Stunden fuhren die Panzer zurück. Die Herrschaft des Diktators war zerfallen. Nach der Zusage der abtrünnigen Militärs, er könne unbehelligt gehen, floh er außer Landes.</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AT" sz="1200" kern="1200" dirty="0" smtClean="0">
                <a:solidFill>
                  <a:schemeClr val="tx1"/>
                </a:solidFill>
                <a:effectLst/>
                <a:latin typeface="+mn-lt"/>
                <a:ea typeface="+mn-ea"/>
                <a:cs typeface="+mn-cs"/>
              </a:rPr>
              <a:t>Historische Beispiele für jede der insgesamt sechs Stufen am Ende des Buches bzw. der Datei</a:t>
            </a:r>
            <a:br>
              <a:rPr lang="de-AT" sz="1200" kern="1200" dirty="0" smtClean="0">
                <a:solidFill>
                  <a:schemeClr val="tx1"/>
                </a:solidFill>
                <a:effectLst/>
                <a:latin typeface="+mn-lt"/>
                <a:ea typeface="+mn-ea"/>
                <a:cs typeface="+mn-cs"/>
              </a:rPr>
            </a:br>
            <a:r>
              <a:rPr lang="de-AT" sz="1200" u="sng" kern="1200" dirty="0" smtClean="0">
                <a:solidFill>
                  <a:schemeClr val="tx1"/>
                </a:solidFill>
                <a:effectLst/>
                <a:latin typeface="+mn-lt"/>
                <a:ea typeface="+mn-ea"/>
                <a:cs typeface="+mn-cs"/>
                <a:hlinkClick r:id="rId3"/>
              </a:rPr>
              <a:t>https://www.martin-arnold.eu/wp-content/uploads/2012/02/2011-1030.-G%c3%bctekraft-Gesamtstudie_002.pdf</a:t>
            </a:r>
            <a:r>
              <a:rPr lang="de-AT"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dirty="0" smtClean="0"/>
          </a:p>
          <a:p>
            <a:endParaRPr lang="de-DE" sz="1200" kern="1200" dirty="0" smtClean="0">
              <a:solidFill>
                <a:schemeClr val="tx1"/>
              </a:solidFill>
              <a:effectLst/>
              <a:latin typeface="+mn-lt"/>
              <a:ea typeface="+mn-ea"/>
              <a:cs typeface="+mn-cs"/>
            </a:endParaRPr>
          </a:p>
        </p:txBody>
      </p:sp>
      <p:sp>
        <p:nvSpPr>
          <p:cNvPr id="5662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BFE012-1CC7-4135-BAD2-750B9FA140B3}" type="slidenum">
              <a:rPr lang="de-DE" altLang="de-DE" smtClean="0"/>
              <a:pPr eaLnBrk="1" hangingPunct="1">
                <a:spcBef>
                  <a:spcPct val="0"/>
                </a:spcBef>
              </a:pPr>
              <a:t>22</a:t>
            </a:fld>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Zu 1.: Hildegard Goss-Mayr führt als Ziel </a:t>
            </a:r>
            <a:r>
              <a:rPr lang="de-DE" sz="1200" kern="1200" dirty="0" err="1" smtClean="0">
                <a:solidFill>
                  <a:schemeClr val="tx1"/>
                </a:solidFill>
                <a:effectLst/>
                <a:latin typeface="+mn-lt"/>
                <a:ea typeface="+mn-ea"/>
                <a:cs typeface="+mn-cs"/>
              </a:rPr>
              <a:t>Joh</a:t>
            </a:r>
            <a:r>
              <a:rPr lang="de-DE" sz="1200" kern="1200" dirty="0" smtClean="0">
                <a:solidFill>
                  <a:schemeClr val="tx1"/>
                </a:solidFill>
                <a:effectLst/>
                <a:latin typeface="+mn-lt"/>
                <a:ea typeface="+mn-ea"/>
                <a:cs typeface="+mn-cs"/>
              </a:rPr>
              <a:t> 10,10 an: „… damit sie das Leben in Fülle haben.“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zu 2: Gewaltfreie Aktionen, Gütekraft-Aktion sind – wie es Johan Galtung einmal genannt hat, „zielenthüllend“: Beispiel: </a:t>
            </a:r>
            <a:r>
              <a:rPr lang="de-DE" sz="1200" kern="1200" dirty="0" smtClean="0">
                <a:solidFill>
                  <a:schemeClr val="tx1"/>
                </a:solidFill>
                <a:effectLst/>
                <a:latin typeface="+mn-lt"/>
                <a:ea typeface="+mn-ea"/>
                <a:cs typeface="+mn-cs"/>
              </a:rPr>
              <a:t>1987 besetzten </a:t>
            </a:r>
            <a:r>
              <a:rPr lang="de-DE" sz="1200" kern="1200" dirty="0" smtClean="0">
                <a:solidFill>
                  <a:schemeClr val="tx1"/>
                </a:solidFill>
                <a:effectLst/>
                <a:latin typeface="+mn-lt"/>
                <a:ea typeface="+mn-ea"/>
                <a:cs typeface="+mn-cs"/>
              </a:rPr>
              <a:t>Bewohner der</a:t>
            </a:r>
            <a:r>
              <a:rPr lang="de-DE" sz="1200" kern="1200" baseline="0" dirty="0" smtClean="0">
                <a:solidFill>
                  <a:schemeClr val="tx1"/>
                </a:solidFill>
                <a:effectLst/>
                <a:latin typeface="+mn-lt"/>
                <a:ea typeface="+mn-ea"/>
                <a:cs typeface="+mn-cs"/>
              </a:rPr>
              <a:t> französischen Kolonie </a:t>
            </a:r>
            <a:r>
              <a:rPr lang="de-DE" sz="1200" kern="1200" dirty="0" smtClean="0">
                <a:solidFill>
                  <a:schemeClr val="tx1"/>
                </a:solidFill>
                <a:effectLst/>
                <a:latin typeface="+mn-lt"/>
                <a:ea typeface="+mn-ea"/>
                <a:cs typeface="+mn-cs"/>
              </a:rPr>
              <a:t>Neu-</a:t>
            </a:r>
            <a:r>
              <a:rPr lang="de-DE" sz="1200" kern="1200" dirty="0" err="1" smtClean="0">
                <a:solidFill>
                  <a:schemeClr val="tx1"/>
                </a:solidFill>
                <a:effectLst/>
                <a:latin typeface="+mn-lt"/>
                <a:ea typeface="+mn-ea"/>
                <a:cs typeface="+mn-cs"/>
              </a:rPr>
              <a:t>Kaledonien</a:t>
            </a:r>
            <a:r>
              <a:rPr lang="de-DE" sz="1200" kern="1200" dirty="0" smtClean="0">
                <a:solidFill>
                  <a:schemeClr val="tx1"/>
                </a:solidFill>
                <a:effectLst/>
                <a:latin typeface="+mn-lt"/>
                <a:ea typeface="+mn-ea"/>
                <a:cs typeface="+mn-cs"/>
              </a:rPr>
              <a:t> in einer Aktion „Schwarze Flut“ ihren eigenen Strand, der bis dahin Weißen vorbehalten war. Ähnliche Strandbesetzungsaktionen fanden zur Zeit der Apartheid in Südafrika statt. Am Ende wurden die Strände für alle freigegeben.</a:t>
            </a:r>
          </a:p>
          <a:p>
            <a:r>
              <a:rPr lang="de-DE" sz="1200" kern="1200" dirty="0" smtClean="0">
                <a:solidFill>
                  <a:schemeClr val="tx1"/>
                </a:solidFill>
                <a:effectLst/>
                <a:latin typeface="+mn-lt"/>
                <a:ea typeface="+mn-ea"/>
                <a:cs typeface="+mn-cs"/>
              </a:rPr>
              <a:t>Auch in Trainings werden Methoden der Konsens-Entscheidung eingeübt: Niemand soll andere dominieren.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28391ED-94F8-4C2F-88E7-BF0EBA12086D}" type="slidenum">
              <a:rPr lang="de-DE" smtClean="0"/>
              <a:t>23</a:t>
            </a:fld>
            <a:endParaRPr lang="de-DE"/>
          </a:p>
        </p:txBody>
      </p:sp>
    </p:spTree>
    <p:extLst>
      <p:ext uri="{BB962C8B-B14F-4D97-AF65-F5344CB8AC3E}">
        <p14:creationId xmlns:p14="http://schemas.microsoft.com/office/powerpoint/2010/main" val="1000498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28391ED-94F8-4C2F-88E7-BF0EBA12086D}" type="slidenum">
              <a:rPr lang="de-DE" smtClean="0"/>
              <a:t>24</a:t>
            </a:fld>
            <a:endParaRPr lang="de-DE"/>
          </a:p>
        </p:txBody>
      </p:sp>
    </p:spTree>
    <p:extLst>
      <p:ext uri="{BB962C8B-B14F-4D97-AF65-F5344CB8AC3E}">
        <p14:creationId xmlns:p14="http://schemas.microsoft.com/office/powerpoint/2010/main" val="3830886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326646E-B64B-4809-9550-A2B72055332A}" type="slidenum">
              <a:rPr lang="de-DE" smtClean="0"/>
              <a:pPr>
                <a:defRPr/>
              </a:pPr>
              <a:t>25</a:t>
            </a:fld>
            <a:endParaRPr lang="de-DE"/>
          </a:p>
        </p:txBody>
      </p:sp>
    </p:spTree>
    <p:extLst>
      <p:ext uri="{BB962C8B-B14F-4D97-AF65-F5344CB8AC3E}">
        <p14:creationId xmlns:p14="http://schemas.microsoft.com/office/powerpoint/2010/main" val="82348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Die Sozialwissenschaftlerin Erica Chenoweth in den USA führte zusammen mit Maria Stephan Forschungen zu der Frage durch, wie häufig jeweils die beiden verschiedenen Vorgehensweisen tatsächlich vorkamen und mit welcher Wahrscheinlichkeit sie Erfolge erbrachten. </a:t>
            </a:r>
          </a:p>
          <a:p>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Das Bild zeigt für die Zeit von 1900 bis 2015 – waagerechte Achse – als rote Balken die gewaltsamen, als blaue die gewaltfreien Kampagnen oder Aufstände für mehr Demokratie. </a:t>
            </a:r>
            <a:br>
              <a:rPr lang="de-AT" sz="1200" kern="1200" dirty="0" smtClean="0">
                <a:solidFill>
                  <a:schemeClr val="tx1"/>
                </a:solidFill>
                <a:effectLst/>
                <a:latin typeface="+mn-lt"/>
                <a:ea typeface="+mn-ea"/>
                <a:cs typeface="+mn-cs"/>
              </a:rPr>
            </a:b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In den ersten 20 Jahren des vorigen Jahrhundert gab es weltweit zehnmal mehr Kampagnen, die mit Gewalt, also z.B. mit Waffen oder Brandschatzung, versucht wurden, als ohne Waffen. Gandhis erfolgreicher Einsatz, auch für die Bekanntmachung von satyagraha, etwa mit dem Salzmarsch 1930, leitete weltweit eine Wende ein.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Hundert Jahre später, von 2000 bis 2015, gab es innerhalb von nur 15 Jahren weltweit fünfmal mehr nach Gandhis Impulsen durchgeführte Kampagnen als gewaltsame. </a:t>
            </a:r>
            <a:endParaRPr lang="de-DE" sz="1200" kern="1200" dirty="0" smtClean="0">
              <a:solidFill>
                <a:schemeClr val="tx1"/>
              </a:solidFill>
              <a:effectLst/>
              <a:latin typeface="+mn-lt"/>
              <a:ea typeface="+mn-ea"/>
              <a:cs typeface="+mn-cs"/>
            </a:endParaRPr>
          </a:p>
          <a:p>
            <a:pPr defTabSz="874707">
              <a:defRPr/>
            </a:pPr>
            <a:endParaRPr lang="en-US" b="0" dirty="0" smtClean="0">
              <a:solidFill>
                <a:srgbClr val="014AED"/>
              </a:solidFill>
            </a:endParaRPr>
          </a:p>
          <a:p>
            <a:pPr defTabSz="874707">
              <a:defRPr/>
            </a:pPr>
            <a:r>
              <a:rPr lang="de-DE" b="0" dirty="0" smtClean="0">
                <a:solidFill>
                  <a:srgbClr val="014AED"/>
                </a:solidFill>
              </a:rPr>
              <a:t>Für unzählige Menschen in vielen Ländern wurden die Lebensbedingungen weltweit durch mutige gütekräftige</a:t>
            </a:r>
            <a:r>
              <a:rPr lang="de-DE" b="0" baseline="0" dirty="0" smtClean="0">
                <a:solidFill>
                  <a:srgbClr val="014AED"/>
                </a:solidFill>
              </a:rPr>
              <a:t> </a:t>
            </a:r>
            <a:r>
              <a:rPr lang="de-DE" b="0" dirty="0" smtClean="0">
                <a:solidFill>
                  <a:srgbClr val="014AED"/>
                </a:solidFill>
              </a:rPr>
              <a:t>Aktivitäten verbessert. Und es wurden neue Konzepte für den Umgang mit Missständen und sozialem Unrecht entwickelt und etabliert. Die starken Impulse, die Gandhi gegeben hat, inspirieren auch heute noch Menschen, neue Konzepte für besondere Situationen zu erfinden.</a:t>
            </a:r>
          </a:p>
          <a:p>
            <a:pPr defTabSz="874707">
              <a:defRPr/>
            </a:pPr>
            <a:endParaRPr lang="de-DE" b="0" dirty="0" smtClean="0">
              <a:solidFill>
                <a:srgbClr val="014AED"/>
              </a:solidFill>
            </a:endParaRPr>
          </a:p>
          <a:p>
            <a:pPr marL="0" marR="0" indent="0" algn="l" defTabSz="874707" rtl="0" eaLnBrk="1" fontAlgn="auto" latinLnBrk="0" hangingPunct="1">
              <a:lnSpc>
                <a:spcPct val="100000"/>
              </a:lnSpc>
              <a:spcBef>
                <a:spcPts val="0"/>
              </a:spcBef>
              <a:spcAft>
                <a:spcPts val="0"/>
              </a:spcAft>
              <a:buClrTx/>
              <a:buSzTx/>
              <a:buFontTx/>
              <a:buNone/>
              <a:tabLst/>
              <a:defRPr/>
            </a:pPr>
            <a:r>
              <a:rPr lang="de-AT" sz="1200" kern="1200" dirty="0" smtClean="0">
                <a:solidFill>
                  <a:schemeClr val="tx1"/>
                </a:solidFill>
                <a:effectLst/>
                <a:latin typeface="+mn-lt"/>
                <a:ea typeface="+mn-ea"/>
                <a:cs typeface="+mn-cs"/>
              </a:rPr>
              <a:t>Die Grafik zeigt den Anfang eines geschichtlichen Lernprozesses der Menschheit. Er kam historisch gesehen sehr schnell voran. Das hängt u.a. mit der Erfolgswahrscheinlichkeit zusammen. Deren Untersuchung erbrachte Ergebnisse, über die viele nicht nur in den Sozialwissenschaften staunten: </a:t>
            </a:r>
            <a:endParaRPr lang="de-DE" sz="1200" kern="1200" dirty="0" smtClean="0">
              <a:solidFill>
                <a:schemeClr val="tx1"/>
              </a:solidFill>
              <a:effectLst/>
              <a:latin typeface="+mn-lt"/>
              <a:ea typeface="+mn-ea"/>
              <a:cs typeface="+mn-cs"/>
            </a:endParaRPr>
          </a:p>
          <a:p>
            <a:pPr defTabSz="874707">
              <a:defRPr/>
            </a:pPr>
            <a:endParaRPr lang="en-US" b="0" dirty="0" smtClean="0">
              <a:solidFill>
                <a:srgbClr val="014AED"/>
              </a:solidFill>
            </a:endParaRPr>
          </a:p>
        </p:txBody>
      </p:sp>
      <p:sp>
        <p:nvSpPr>
          <p:cNvPr id="4" name="Foliennummernplatzhalter 3"/>
          <p:cNvSpPr>
            <a:spLocks noGrp="1"/>
          </p:cNvSpPr>
          <p:nvPr>
            <p:ph type="sldNum" sz="quarter" idx="10"/>
          </p:nvPr>
        </p:nvSpPr>
        <p:spPr/>
        <p:txBody>
          <a:bodyPr/>
          <a:lstStyle/>
          <a:p>
            <a:pPr>
              <a:defRPr/>
            </a:pPr>
            <a:fld id="{7AC78F66-E3A5-4637-98EF-788590522C92}" type="slidenum">
              <a:rPr lang="de-DE" smtClean="0"/>
              <a:pPr>
                <a:defRPr/>
              </a:pPr>
              <a:t>3</a:t>
            </a:fld>
            <a:endParaRPr lang="de-DE"/>
          </a:p>
        </p:txBody>
      </p:sp>
    </p:spTree>
    <p:extLst>
      <p:ext uri="{BB962C8B-B14F-4D97-AF65-F5344CB8AC3E}">
        <p14:creationId xmlns:p14="http://schemas.microsoft.com/office/powerpoint/2010/main" val="178438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79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Dazu gibt es Forschungsergebnisse aus den USA (Bild erläutern)</a:t>
            </a:r>
          </a:p>
        </p:txBody>
      </p:sp>
      <p:sp>
        <p:nvSpPr>
          <p:cNvPr id="4" name="Foliennummernplatzhalter 3"/>
          <p:cNvSpPr>
            <a:spLocks noGrp="1"/>
          </p:cNvSpPr>
          <p:nvPr>
            <p:ph type="sldNum" sz="quarter" idx="5"/>
          </p:nvPr>
        </p:nvSpPr>
        <p:spPr/>
        <p:txBody>
          <a:bodyPr/>
          <a:lstStyle/>
          <a:p>
            <a:pPr>
              <a:defRPr/>
            </a:pPr>
            <a:fld id="{95C5B324-19ED-44CC-A224-733FA51D2106}"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0845">
              <a:defRPr/>
            </a:pPr>
            <a:r>
              <a:rPr lang="de-DE" dirty="0" smtClean="0"/>
              <a:t>Die </a:t>
            </a:r>
            <a:r>
              <a:rPr lang="de-DE" b="1" dirty="0" smtClean="0"/>
              <a:t>Erfolgsquote bei gewaltfreiem Vorgehen </a:t>
            </a:r>
            <a:r>
              <a:rPr lang="de-DE" b="1" dirty="0" smtClean="0"/>
              <a:t>war also </a:t>
            </a:r>
            <a:r>
              <a:rPr lang="de-DE" b="1" dirty="0" smtClean="0"/>
              <a:t>doppelt so hoch wie bei Vorgehensweisen mit Waffen</a:t>
            </a:r>
            <a:r>
              <a:rPr lang="de-DE" b="1" dirty="0" smtClean="0"/>
              <a:t>.</a:t>
            </a:r>
          </a:p>
          <a:p>
            <a:r>
              <a:rPr lang="de-AT" sz="1200" kern="1200" dirty="0" smtClean="0">
                <a:solidFill>
                  <a:schemeClr val="tx1"/>
                </a:solidFill>
                <a:effectLst/>
                <a:latin typeface="+mn-lt"/>
                <a:ea typeface="+mn-ea"/>
                <a:cs typeface="+mn-cs"/>
              </a:rPr>
              <a:t>In einer solchen internationalen Aufbruchszeit ist klar, dass es verschiedene Ausprägungen und verschiedene Bezeichnungen für das Konzept gibt.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Hildegard Goss-Mayr sagte 1981 im Gespräch nach einem Vortrag auf dem Kirchentag in Hamburg, </a:t>
            </a:r>
            <a:r>
              <a:rPr lang="de-AT" sz="1200" i="1" kern="1200" dirty="0" smtClean="0">
                <a:solidFill>
                  <a:schemeClr val="tx1"/>
                </a:solidFill>
                <a:effectLst/>
                <a:latin typeface="+mn-lt"/>
                <a:ea typeface="+mn-ea"/>
                <a:cs typeface="+mn-cs"/>
              </a:rPr>
              <a:t>Gewaltlosigkeit </a:t>
            </a:r>
            <a:r>
              <a:rPr lang="de-AT" sz="1200" kern="1200" dirty="0" smtClean="0">
                <a:solidFill>
                  <a:schemeClr val="tx1"/>
                </a:solidFill>
                <a:effectLst/>
                <a:latin typeface="+mn-lt"/>
                <a:ea typeface="+mn-ea"/>
                <a:cs typeface="+mn-cs"/>
              </a:rPr>
              <a:t>oder </a:t>
            </a:r>
            <a:r>
              <a:rPr lang="de-AT" sz="1200" i="1" kern="1200" dirty="0" smtClean="0">
                <a:solidFill>
                  <a:schemeClr val="tx1"/>
                </a:solidFill>
                <a:effectLst/>
                <a:latin typeface="+mn-lt"/>
                <a:ea typeface="+mn-ea"/>
                <a:cs typeface="+mn-cs"/>
              </a:rPr>
              <a:t>Gewaltfreiheit</a:t>
            </a:r>
            <a:r>
              <a:rPr lang="de-AT" sz="1200" kern="1200" dirty="0" smtClean="0">
                <a:solidFill>
                  <a:schemeClr val="tx1"/>
                </a:solidFill>
                <a:effectLst/>
                <a:latin typeface="+mn-lt"/>
                <a:ea typeface="+mn-ea"/>
                <a:cs typeface="+mn-cs"/>
              </a:rPr>
              <a:t> benenne die Sache nicht angemessen. Sie hoffe auf ein passenderes Wort, das klar machen sollte, dass eine </a:t>
            </a:r>
            <a:r>
              <a:rPr lang="de-AT" sz="1200" i="1" kern="1200" dirty="0" smtClean="0">
                <a:solidFill>
                  <a:schemeClr val="tx1"/>
                </a:solidFill>
                <a:effectLst/>
                <a:latin typeface="+mn-lt"/>
                <a:ea typeface="+mn-ea"/>
                <a:cs typeface="+mn-cs"/>
              </a:rPr>
              <a:t>Kraft</a:t>
            </a:r>
            <a:r>
              <a:rPr lang="de-AT" sz="1200" kern="1200" dirty="0" smtClean="0">
                <a:solidFill>
                  <a:schemeClr val="tx1"/>
                </a:solidFill>
                <a:effectLst/>
                <a:latin typeface="+mn-lt"/>
                <a:ea typeface="+mn-ea"/>
                <a:cs typeface="+mn-cs"/>
              </a:rPr>
              <a:t> zur Wirkung kommt, die allgemein-menschlich wirke. Für gläubige Menschen sei es die Kraft Gottes. Das Wort „Liebe“ wäre zutreffend, aber zu leicht missverständlich. Ähnlich sah es Gandhi.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Das Wort „Gewaltfreiheit“ orientiert sich sprachlich an dem, was nicht gewollt ist, und ruft unbewusst Gewalt-Bilder wach – außer vielleicht bei langjährigen Insidern. Es führt damit leider in die falsche Richtung.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Bekannte, erfolgreich Engagierte sprachen in positiven Ausdrücken von dem Konzept, Martin Luther King „Strength to love“, er schrieb ein ganzes Buch darüber; Lanza del Vasto sprach von der „force de la justice“ Kraft der Gerechtigkeit, DER SPIEGEL schrieb von der </a:t>
            </a:r>
            <a:r>
              <a:rPr lang="de-AT" sz="1200" i="1" kern="1200" dirty="0" smtClean="0">
                <a:solidFill>
                  <a:schemeClr val="tx1"/>
                </a:solidFill>
                <a:effectLst/>
                <a:latin typeface="+mn-lt"/>
                <a:ea typeface="+mn-ea"/>
                <a:cs typeface="+mn-cs"/>
              </a:rPr>
              <a:t>„Macht der Mutigen“</a:t>
            </a:r>
            <a:r>
              <a:rPr lang="de-AT" sz="1200" kern="1200" dirty="0" smtClean="0">
                <a:solidFill>
                  <a:schemeClr val="tx1"/>
                </a:solidFill>
                <a:effectLst/>
                <a:latin typeface="+mn-lt"/>
                <a:ea typeface="+mn-ea"/>
                <a:cs typeface="+mn-cs"/>
              </a:rPr>
              <a:t>.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Eine lange Liste verwandter Bezeichnungen von der Antike bis heute steht im Internet </a:t>
            </a:r>
            <a:r>
              <a:rPr lang="de-AT" sz="1200" u="sng" kern="1200" dirty="0" smtClean="0">
                <a:solidFill>
                  <a:schemeClr val="tx1"/>
                </a:solidFill>
                <a:effectLst/>
                <a:latin typeface="+mn-lt"/>
                <a:ea typeface="+mn-ea"/>
                <a:cs typeface="+mn-cs"/>
                <a:hlinkClick r:id="rId3"/>
              </a:rPr>
              <a:t>http://www.guetekraft.net/annaeherungen.html</a:t>
            </a:r>
            <a:r>
              <a:rPr lang="de-AT"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defTabSz="890845">
              <a:defRPr/>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6326646E-B64B-4809-9550-A2B72055332A}" type="slidenum">
              <a:rPr lang="de-DE" smtClean="0"/>
              <a:pPr>
                <a:defRPr/>
              </a:pPr>
              <a:t>5</a:t>
            </a:fld>
            <a:endParaRPr lang="de-DE"/>
          </a:p>
        </p:txBody>
      </p:sp>
    </p:spTree>
    <p:extLst>
      <p:ext uri="{BB962C8B-B14F-4D97-AF65-F5344CB8AC3E}">
        <p14:creationId xmlns:p14="http://schemas.microsoft.com/office/powerpoint/2010/main" val="295576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Unsere drei Protagonist*innen aus den verschiedenen Traditionen bieten folgende Umschreibungen dessen, was da wirkt:</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Gandhi, Hindu-Tradition: „Satyagraha ist die </a:t>
            </a:r>
            <a:r>
              <a:rPr lang="de-AT" sz="1200" i="1" kern="1200" dirty="0" smtClean="0">
                <a:solidFill>
                  <a:schemeClr val="tx1"/>
                </a:solidFill>
                <a:effectLst/>
                <a:latin typeface="+mn-lt"/>
                <a:ea typeface="+mn-ea"/>
                <a:cs typeface="+mn-cs"/>
              </a:rPr>
              <a:t>Kraft</a:t>
            </a:r>
            <a:r>
              <a:rPr lang="de-AT" sz="1200" kern="1200" dirty="0" smtClean="0">
                <a:solidFill>
                  <a:schemeClr val="tx1"/>
                </a:solidFill>
                <a:effectLst/>
                <a:latin typeface="+mn-lt"/>
                <a:ea typeface="+mn-ea"/>
                <a:cs typeface="+mn-cs"/>
              </a:rPr>
              <a:t>, die aus </a:t>
            </a:r>
            <a:r>
              <a:rPr lang="de-AT" sz="1200" i="1" kern="1200" dirty="0" smtClean="0">
                <a:solidFill>
                  <a:schemeClr val="tx1"/>
                </a:solidFill>
                <a:effectLst/>
                <a:latin typeface="+mn-lt"/>
                <a:ea typeface="+mn-ea"/>
                <a:cs typeface="+mn-cs"/>
              </a:rPr>
              <a:t>Wahrheit</a:t>
            </a:r>
            <a:r>
              <a:rPr lang="de-AT" sz="1200" kern="1200" dirty="0" smtClean="0">
                <a:solidFill>
                  <a:schemeClr val="tx1"/>
                </a:solidFill>
                <a:effectLst/>
                <a:latin typeface="+mn-lt"/>
                <a:ea typeface="+mn-ea"/>
                <a:cs typeface="+mn-cs"/>
              </a:rPr>
              <a:t> </a:t>
            </a:r>
            <a:r>
              <a:rPr lang="de-AT" sz="1200" i="1" kern="1200" dirty="0" smtClean="0">
                <a:solidFill>
                  <a:schemeClr val="tx1"/>
                </a:solidFill>
                <a:effectLst/>
                <a:latin typeface="+mn-lt"/>
                <a:ea typeface="+mn-ea"/>
                <a:cs typeface="+mn-cs"/>
              </a:rPr>
              <a:t>und Liebe</a:t>
            </a:r>
            <a:r>
              <a:rPr lang="de-AT" sz="1200" kern="1200" dirty="0" smtClean="0">
                <a:solidFill>
                  <a:schemeClr val="tx1"/>
                </a:solidFill>
                <a:effectLst/>
                <a:latin typeface="+mn-lt"/>
                <a:ea typeface="+mn-ea"/>
                <a:cs typeface="+mn-cs"/>
              </a:rPr>
              <a:t> geboren wird.“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Bart de Ligt, Atheist, Sozialist, Anarchist: „Wahrheit und Menschlichkeit sind Kräfte, mit denen gerechnet werden muss.“</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Hildegard Goss-Mayr, christlich: „Kraft der Wahrheit, der Gerechtigkeit und der Liebe“ Hildegard Goss-Mayr benutzt gelegentlich auch den Begriff „Gütekraft“.</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a:t>
            </a:r>
          </a:p>
          <a:p>
            <a:r>
              <a:rPr lang="de-AT" sz="1200" kern="1200" dirty="0" smtClean="0">
                <a:solidFill>
                  <a:schemeClr val="tx1"/>
                </a:solidFill>
                <a:effectLst/>
                <a:latin typeface="+mn-lt"/>
                <a:ea typeface="+mn-ea"/>
                <a:cs typeface="+mn-cs"/>
              </a:rPr>
              <a:t>Das Wort Güte hat zwei Bedeutungen. Es bezeichnet erstens die Qualität von etwas, etwa wie in Gütesiegel, </a:t>
            </a:r>
          </a:p>
          <a:p>
            <a:r>
              <a:rPr lang="de-AT" sz="1200" kern="1200" dirty="0" smtClean="0">
                <a:solidFill>
                  <a:schemeClr val="tx1"/>
                </a:solidFill>
                <a:effectLst/>
                <a:latin typeface="+mn-lt"/>
                <a:ea typeface="+mn-ea"/>
                <a:cs typeface="+mn-cs"/>
              </a:rPr>
              <a:t>und zweitens eine gütige Haltung von Menschen. Beide </a:t>
            </a:r>
            <a:r>
              <a:rPr lang="de-DE" sz="1200" kern="1200" dirty="0" smtClean="0">
                <a:solidFill>
                  <a:schemeClr val="tx1"/>
                </a:solidFill>
                <a:effectLst/>
                <a:latin typeface="+mn-lt"/>
                <a:ea typeface="+mn-ea"/>
                <a:cs typeface="+mn-cs"/>
              </a:rPr>
              <a:t>gehören zum Begriff Gütekraft. Gütekräftiges Handeln ist von hoher Qualität, indem es Schäden vermeidet oder vermindert und die Lage für die Beteiligten verbessert im Sinne von mehr Gerechtigkeit, Freiheit oder Menschlichkeit. Gütekraft ist daher auch die Kraft mit Gütesiegel. </a:t>
            </a: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28391ED-94F8-4C2F-88E7-BF0EBA12086D}" type="slidenum">
              <a:rPr lang="de-DE" smtClean="0"/>
              <a:t>6</a:t>
            </a:fld>
            <a:endParaRPr lang="de-DE"/>
          </a:p>
        </p:txBody>
      </p:sp>
    </p:spTree>
    <p:extLst>
      <p:ext uri="{BB962C8B-B14F-4D97-AF65-F5344CB8AC3E}">
        <p14:creationId xmlns:p14="http://schemas.microsoft.com/office/powerpoint/2010/main" val="1969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Weil wir alle die Gütekraft in uns haben, steckt gütekräftiges Handeln an. Darauf dürfen wir vertrauen.</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Das wunderbare massenhafte solidarische Handeln in der Coronakrise war wohl für viele überraschend, vor allem für diejenigen, die meinen, sie glauben nicht an das Gute im Menschen. Viele meinen damit andere Menschen, während sie selbst sich für gut oder zumindest potenziell gut halten.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Ich habe als Religionslehrer in vielen Klassen – ausdrücklich ohne Benotung – die Schüler*innen aufschreiben lassen: Wann wo wie habe ich mal einer fremden Person etwas Gutes getan? </a:t>
            </a:r>
            <a:r>
              <a:rPr lang="de-AT" sz="1200" b="1" i="1" kern="1200" dirty="0" smtClean="0">
                <a:solidFill>
                  <a:schemeClr val="tx1"/>
                </a:solidFill>
                <a:effectLst/>
                <a:latin typeface="+mn-lt"/>
                <a:ea typeface="+mn-ea"/>
                <a:cs typeface="+mn-cs"/>
              </a:rPr>
              <a:t>Alle</a:t>
            </a:r>
            <a:r>
              <a:rPr lang="de-AT" sz="1200" kern="1200" dirty="0" smtClean="0">
                <a:solidFill>
                  <a:schemeClr val="tx1"/>
                </a:solidFill>
                <a:effectLst/>
                <a:latin typeface="+mn-lt"/>
                <a:ea typeface="+mn-ea"/>
                <a:cs typeface="+mn-cs"/>
              </a:rPr>
              <a:t> schrieben etwas auf – und staunten nachher, dass es nicht nur sie selbst waren.</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Sie geben Auskunft, wenn </a:t>
            </a:r>
            <a:r>
              <a:rPr lang="de-AT" sz="1200" kern="1200" dirty="0" smtClean="0">
                <a:solidFill>
                  <a:schemeClr val="tx1"/>
                </a:solidFill>
                <a:effectLst/>
                <a:latin typeface="+mn-lt"/>
                <a:ea typeface="+mn-ea"/>
                <a:cs typeface="+mn-cs"/>
              </a:rPr>
              <a:t>Fremde </a:t>
            </a:r>
            <a:r>
              <a:rPr lang="de-AT" sz="1200" kern="1200" dirty="0" smtClean="0">
                <a:solidFill>
                  <a:schemeClr val="tx1"/>
                </a:solidFill>
                <a:effectLst/>
                <a:latin typeface="+mn-lt"/>
                <a:ea typeface="+mn-ea"/>
                <a:cs typeface="+mn-cs"/>
              </a:rPr>
              <a:t>sie nach dem Weg fragen. Und sie lassen sich zum Gutestun anstecken.</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2019 haben wir ein weiteres weltweites massenhaftes Beispiel für die Gütekraft-Spirale erlebt. Hat jemand eine Idee, was ich meine?  		FFF</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 	Es gibt viele Beispiele. Sie zeigen: Wir haben die Gütekraft nicht nur alle in uns als Möglichkeit, sondern der Mensch neigt (sogar) auch dazu, Gutes zu tun. Wir möchten das alle, zumindest tief im Innern. Die Gütekraft als Fähigkeit ist verwandt mit unserer Fähigkeit zu sprechen. Zu beidem haben wir einen inneren Wunsch. Der Mensch kann beides lernen. Wir lernen sprechen und wir lernen Gutestun in verschiedener Weise je nach den Anregungen aus unserer Umwelt. Und wir können beide Fähigkeiten bewusst ausbilden und weiterentwickeln, wir können Fremdsprachen lernen – und wir können Haltung und Methoden zu gesellschaftlicher oder politischer Anwendung der Gütekraft lernen. Übrigens bis ins hohe Alter. </a:t>
            </a:r>
            <a:r>
              <a:rPr lang="de-AT" sz="1200" i="1" kern="1200" dirty="0" smtClean="0">
                <a:solidFill>
                  <a:schemeClr val="tx1"/>
                </a:solidFill>
                <a:effectLst/>
                <a:latin typeface="+mn-lt"/>
                <a:ea typeface="+mn-ea"/>
                <a:cs typeface="+mn-cs"/>
              </a:rPr>
              <a:t>Wenn wir es wollen.</a:t>
            </a:r>
            <a:r>
              <a:rPr lang="de-AT" sz="1200" kern="1200" dirty="0" smtClean="0">
                <a:solidFill>
                  <a:schemeClr val="tx1"/>
                </a:solidFill>
                <a:effectLst/>
                <a:latin typeface="+mn-lt"/>
                <a:ea typeface="+mn-ea"/>
                <a:cs typeface="+mn-cs"/>
              </a:rPr>
              <a:t> Hildegard Goss-Mayr: „Es kommt darauf an, wie viel Raum wir der Liebe in uns geben und dass wir sie in uns wachsen lassen“.</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28391ED-94F8-4C2F-88E7-BF0EBA12086D}" type="slidenum">
              <a:rPr lang="de-DE" smtClean="0"/>
              <a:t>7</a:t>
            </a:fld>
            <a:endParaRPr lang="de-DE"/>
          </a:p>
        </p:txBody>
      </p:sp>
    </p:spTree>
    <p:extLst>
      <p:ext uri="{BB962C8B-B14F-4D97-AF65-F5344CB8AC3E}">
        <p14:creationId xmlns:p14="http://schemas.microsoft.com/office/powerpoint/2010/main" val="100049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kern="1200" dirty="0" smtClean="0">
                <a:solidFill>
                  <a:schemeClr val="tx1"/>
                </a:solidFill>
                <a:effectLst/>
                <a:latin typeface="+mn-lt"/>
                <a:ea typeface="+mn-ea"/>
                <a:cs typeface="+mn-cs"/>
              </a:rPr>
              <a:t>Zu a):</a:t>
            </a:r>
            <a:endParaRPr lang="de-DE" sz="1200" kern="1200" dirty="0" smtClean="0">
              <a:solidFill>
                <a:schemeClr val="tx1"/>
              </a:solidFill>
              <a:effectLst/>
              <a:latin typeface="+mn-lt"/>
              <a:ea typeface="+mn-ea"/>
              <a:cs typeface="+mn-cs"/>
            </a:endParaRPr>
          </a:p>
          <a:p>
            <a:r>
              <a:rPr lang="de-AT" sz="1200" b="1" kern="1200" dirty="0" smtClean="0">
                <a:solidFill>
                  <a:schemeClr val="tx1"/>
                </a:solidFill>
                <a:effectLst/>
                <a:latin typeface="+mn-lt"/>
                <a:ea typeface="+mn-ea"/>
                <a:cs typeface="+mn-cs"/>
                <a:hlinkClick r:id="rId3"/>
              </a:rPr>
              <a:t>Bewaffneter Raubüberfall</a:t>
            </a:r>
            <a:r>
              <a:rPr lang="de-AT"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Ira Sandperl war auf dem Heimweg von einem Meeting im Mission </a:t>
            </a:r>
            <a:r>
              <a:rPr lang="de-AT" sz="1200" kern="1200" dirty="0" err="1" smtClean="0">
                <a:solidFill>
                  <a:schemeClr val="tx1"/>
                </a:solidFill>
                <a:effectLst/>
                <a:latin typeface="+mn-lt"/>
                <a:ea typeface="+mn-ea"/>
                <a:cs typeface="+mn-cs"/>
              </a:rPr>
              <a:t>District</a:t>
            </a:r>
            <a:r>
              <a:rPr lang="de-AT" sz="1200" kern="1200" dirty="0" smtClean="0">
                <a:solidFill>
                  <a:schemeClr val="tx1"/>
                </a:solidFill>
                <a:effectLst/>
                <a:latin typeface="+mn-lt"/>
                <a:ea typeface="+mn-ea"/>
                <a:cs typeface="+mn-cs"/>
              </a:rPr>
              <a:t> von San Francisco.</a:t>
            </a:r>
            <a:endParaRPr lang="de-DE"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Plötzlich hält ihm jemand eine Pistole entgegen: "Gib all Dein Geld her!"</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Der Pazifist entgegnet ziemlich unbeirrt: "Kann ich nicht. Ich habe nur sechs Dollar, und die </a:t>
            </a:r>
            <a:r>
              <a:rPr lang="de-AT" sz="1200" kern="1200" dirty="0" err="1" smtClean="0">
                <a:solidFill>
                  <a:schemeClr val="tx1"/>
                </a:solidFill>
                <a:effectLst/>
                <a:latin typeface="+mn-lt"/>
                <a:ea typeface="+mn-ea"/>
                <a:cs typeface="+mn-cs"/>
              </a:rPr>
              <a:t>muß</a:t>
            </a:r>
            <a:r>
              <a:rPr lang="de-AT" sz="1200" kern="1200" dirty="0" smtClean="0">
                <a:solidFill>
                  <a:schemeClr val="tx1"/>
                </a:solidFill>
                <a:effectLst/>
                <a:latin typeface="+mn-lt"/>
                <a:ea typeface="+mn-ea"/>
                <a:cs typeface="+mn-cs"/>
              </a:rPr>
              <a:t> ich für unser Projekt geben." Und er beginnt, das soziale Projekt zu beschreiben, für das das Geld beim Meeting gesammelt worden war.</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Der Straßenräuber unterbricht: "Einen Dreck interessiert mich das. Los, gib mir jetzt endlich Dein Geld."</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Darauf Ira: "Ich mach dir einen Vorschlag: Ich </a:t>
            </a:r>
            <a:r>
              <a:rPr lang="de-AT" sz="1200" kern="1200" dirty="0" err="1" smtClean="0">
                <a:solidFill>
                  <a:schemeClr val="tx1"/>
                </a:solidFill>
                <a:effectLst/>
                <a:latin typeface="+mn-lt"/>
                <a:ea typeface="+mn-ea"/>
                <a:cs typeface="+mn-cs"/>
              </a:rPr>
              <a:t>geb</a:t>
            </a:r>
            <a:r>
              <a:rPr lang="de-AT" sz="1200" kern="1200" dirty="0" smtClean="0">
                <a:solidFill>
                  <a:schemeClr val="tx1"/>
                </a:solidFill>
                <a:effectLst/>
                <a:latin typeface="+mn-lt"/>
                <a:ea typeface="+mn-ea"/>
                <a:cs typeface="+mn-cs"/>
              </a:rPr>
              <a:t> dir die Hälfte."</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Der Räuber: "Das hier ist keine Verhandlung, verdammt noch mal! Her damit, oder ich blas dich weg!!"</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In diesem Augenblick fällt dem Gandhi-Anhänger auf, dass der Mann, der ihn gerade bedroht, mager und hungrig aussieht. Da kommt ihm der Gedanke, dass Gandhis Weg in der Konfrontation mit diesem Menschen noch ein anderes "Drehbuch" vorsieht.</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"Sag mal, wie lange hast du nichts mehr zu Essen gehabt?"</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Sein Gegenüber antwortet jetzt: "Ist etwa zwei Tage her."</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Darauf Ira: "Verdammt, ich kauf dir was zu essen. Komm schon, steh nicht rum. Wir </a:t>
            </a:r>
            <a:r>
              <a:rPr lang="de-AT" sz="1200" kern="1200" dirty="0" err="1" smtClean="0">
                <a:solidFill>
                  <a:schemeClr val="tx1"/>
                </a:solidFill>
                <a:effectLst/>
                <a:latin typeface="+mn-lt"/>
                <a:ea typeface="+mn-ea"/>
                <a:cs typeface="+mn-cs"/>
              </a:rPr>
              <a:t>gehn</a:t>
            </a:r>
            <a:r>
              <a:rPr lang="de-AT" sz="1200" kern="1200" dirty="0" smtClean="0">
                <a:solidFill>
                  <a:schemeClr val="tx1"/>
                </a:solidFill>
                <a:effectLst/>
                <a:latin typeface="+mn-lt"/>
                <a:ea typeface="+mn-ea"/>
                <a:cs typeface="+mn-cs"/>
              </a:rPr>
              <a:t> an der Ecke was essen."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Dabei macht Ira schon die ersten Schritte und gibt mit einer seinem Gegenüber zugewandten, auffordernden Bewegung zu verstehen, dass er darauf warte, mit ihm losgehen zu können, um seinem Hunger endlich Abhilfe schaffen zu können. Der Fremde geht tatsächlich mit und Ira spendiert ihm ein billiges, aber richtiges Essen.</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Nachdem sein Gegenüber sich satt gegessen hatte, bietet Ira ihm 1,03 Dollar an. Der Fremde fragt:</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"Was ist das?"</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Ira: "Das ist der Rest von deinem Geld. Ich habe dir angeboten, dass wir fifty-fifty teilen, und möchte zu meinem Wort stehen." Der Fremde lehnt das Geld nun ab: "Ich kann es nicht annehmen."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28391ED-94F8-4C2F-88E7-BF0EBA12086D}" type="slidenum">
              <a:rPr lang="de-DE" smtClean="0"/>
              <a:t>8</a:t>
            </a:fld>
            <a:endParaRPr lang="de-DE"/>
          </a:p>
        </p:txBody>
      </p:sp>
    </p:spTree>
    <p:extLst>
      <p:ext uri="{BB962C8B-B14F-4D97-AF65-F5344CB8AC3E}">
        <p14:creationId xmlns:p14="http://schemas.microsoft.com/office/powerpoint/2010/main" val="100049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10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Was mit </a:t>
            </a:r>
            <a:r>
              <a:rPr lang="de-DE" sz="1200" b="1" kern="1200" dirty="0" smtClean="0">
                <a:solidFill>
                  <a:schemeClr val="tx1"/>
                </a:solidFill>
                <a:effectLst/>
                <a:latin typeface="+mn-lt"/>
                <a:ea typeface="+mn-ea"/>
                <a:cs typeface="+mn-cs"/>
              </a:rPr>
              <a:t>Umorientierung </a:t>
            </a:r>
            <a:r>
              <a:rPr lang="de-DE" sz="1200" kern="1200" dirty="0" smtClean="0">
                <a:solidFill>
                  <a:schemeClr val="tx1"/>
                </a:solidFill>
                <a:effectLst/>
                <a:latin typeface="+mn-lt"/>
                <a:ea typeface="+mn-ea"/>
                <a:cs typeface="+mn-cs"/>
              </a:rPr>
              <a:t>gemeint ist, soll ein Vergleich zeigen: </a:t>
            </a:r>
          </a:p>
          <a:p>
            <a:r>
              <a:rPr lang="de-DE" sz="1200" kern="1200" dirty="0" smtClean="0">
                <a:solidFill>
                  <a:schemeClr val="tx1"/>
                </a:solidFill>
                <a:effectLst/>
                <a:latin typeface="+mn-lt"/>
                <a:ea typeface="+mn-ea"/>
                <a:cs typeface="+mn-cs"/>
              </a:rPr>
              <a:t>Bis vor 500 Jahren war die Menschheit davon überzeugt, dass unsere Erde im Mittelpunkt der Welt steht.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Um uns dreht sich alles. </a:t>
            </a:r>
            <a:br>
              <a:rPr lang="de-DE" sz="1200" kern="1200" dirty="0" smtClean="0">
                <a:solidFill>
                  <a:schemeClr val="tx1"/>
                </a:solidFill>
                <a:effectLst/>
                <a:latin typeface="+mn-lt"/>
                <a:ea typeface="+mn-ea"/>
                <a:cs typeface="+mn-cs"/>
              </a:rPr>
            </a:br>
            <a:endParaRPr lang="de-DE" altLang="de-DE" dirty="0" smtClean="0"/>
          </a:p>
        </p:txBody>
      </p:sp>
      <p:sp>
        <p:nvSpPr>
          <p:cNvPr id="6410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A1C414-928B-423E-A2FB-C199079FB59B}" type="slidenum">
              <a:rPr lang="de-DE" altLang="de-DE" smtClean="0">
                <a:latin typeface="Arial" charset="0"/>
              </a:rPr>
              <a:pPr eaLnBrk="1" hangingPunct="1">
                <a:spcBef>
                  <a:spcPct val="0"/>
                </a:spcBef>
              </a:pPr>
              <a:t>9</a:t>
            </a:fld>
            <a:endParaRPr lang="de-DE" altLang="de-D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DE84D6B-D886-4210-8AB7-9DB32565A459}" type="datetimeFigureOut">
              <a:rPr lang="de-DE" smtClean="0"/>
              <a:t>22.05.2020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355720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DE84D6B-D886-4210-8AB7-9DB32565A459}" type="datetimeFigureOut">
              <a:rPr lang="de-DE" smtClean="0"/>
              <a:t>22.05.2020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409694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DE84D6B-D886-4210-8AB7-9DB32565A459}" type="datetimeFigureOut">
              <a:rPr lang="de-DE" smtClean="0"/>
              <a:t>22.05.2020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15485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DE84D6B-D886-4210-8AB7-9DB32565A459}" type="datetimeFigureOut">
              <a:rPr lang="de-DE" smtClean="0"/>
              <a:t>22.05.2020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417161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DE84D6B-D886-4210-8AB7-9DB32565A459}" type="datetimeFigureOut">
              <a:rPr lang="de-DE" smtClean="0"/>
              <a:t>22.05.2020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380584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DE84D6B-D886-4210-8AB7-9DB32565A459}" type="datetimeFigureOut">
              <a:rPr lang="de-DE" smtClean="0"/>
              <a:t>22.05.2020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244378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DE84D6B-D886-4210-8AB7-9DB32565A459}" type="datetimeFigureOut">
              <a:rPr lang="de-DE" smtClean="0"/>
              <a:t>22.05.2020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146142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DE84D6B-D886-4210-8AB7-9DB32565A459}" type="datetimeFigureOut">
              <a:rPr lang="de-DE" smtClean="0"/>
              <a:t>22.05.2020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396529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DE84D6B-D886-4210-8AB7-9DB32565A459}" type="datetimeFigureOut">
              <a:rPr lang="de-DE" smtClean="0"/>
              <a:t>22.05.2020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241925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DE84D6B-D886-4210-8AB7-9DB32565A459}" type="datetimeFigureOut">
              <a:rPr lang="de-DE" smtClean="0"/>
              <a:t>22.05.2020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111186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DE84D6B-D886-4210-8AB7-9DB32565A459}" type="datetimeFigureOut">
              <a:rPr lang="de-DE" smtClean="0"/>
              <a:t>22.05.2020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5819CC-D705-4727-ABC5-C2E586122D45}" type="slidenum">
              <a:rPr lang="de-DE" smtClean="0"/>
              <a:t>‹Nr.›</a:t>
            </a:fld>
            <a:endParaRPr lang="de-DE"/>
          </a:p>
        </p:txBody>
      </p:sp>
    </p:spTree>
    <p:extLst>
      <p:ext uri="{BB962C8B-B14F-4D97-AF65-F5344CB8AC3E}">
        <p14:creationId xmlns:p14="http://schemas.microsoft.com/office/powerpoint/2010/main" val="225152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84D6B-D886-4210-8AB7-9DB32565A459}" type="datetimeFigureOut">
              <a:rPr lang="de-DE" smtClean="0"/>
              <a:t>22.05.2020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819CC-D705-4727-ABC5-C2E586122D45}" type="slidenum">
              <a:rPr lang="de-DE" smtClean="0"/>
              <a:t>‹Nr.›</a:t>
            </a:fld>
            <a:endParaRPr lang="de-DE"/>
          </a:p>
        </p:txBody>
      </p:sp>
    </p:spTree>
    <p:extLst>
      <p:ext uri="{BB962C8B-B14F-4D97-AF65-F5344CB8AC3E}">
        <p14:creationId xmlns:p14="http://schemas.microsoft.com/office/powerpoint/2010/main" val="360364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www.martin-arnold.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tinyurl.com/gewaltfrei-studi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1520" y="4772744"/>
            <a:ext cx="8640960" cy="1104528"/>
          </a:xfrm>
        </p:spPr>
        <p:txBody>
          <a:bodyPr>
            <a:noAutofit/>
          </a:bodyPr>
          <a:lstStyle/>
          <a:p>
            <a:r>
              <a:rPr lang="de-DE" sz="2000" dirty="0" smtClean="0">
                <a:solidFill>
                  <a:srgbClr val="0F7F54"/>
                </a:solidFill>
              </a:rPr>
              <a:t>E</a:t>
            </a:r>
            <a:r>
              <a:rPr lang="de-DE" sz="2000" b="1" dirty="0" smtClean="0">
                <a:solidFill>
                  <a:srgbClr val="0F7F54"/>
                </a:solidFill>
              </a:rPr>
              <a:t>rläuterungen von Martin Arnold  </a:t>
            </a:r>
            <a:r>
              <a:rPr lang="de-DE" sz="2000" b="1" dirty="0">
                <a:solidFill>
                  <a:srgbClr val="0F7F54"/>
                </a:solidFill>
              </a:rPr>
              <a:t>z</a:t>
            </a:r>
            <a:r>
              <a:rPr lang="de-DE" sz="2000" b="1" dirty="0" smtClean="0">
                <a:solidFill>
                  <a:srgbClr val="0F7F54"/>
                </a:solidFill>
              </a:rPr>
              <a:t>u Thesen von Maria Regina Strugholtz  nach: </a:t>
            </a:r>
            <a:br>
              <a:rPr lang="de-DE" sz="2000" b="1" dirty="0" smtClean="0">
                <a:solidFill>
                  <a:srgbClr val="0F7F54"/>
                </a:solidFill>
              </a:rPr>
            </a:br>
            <a:r>
              <a:rPr lang="de-DE" sz="2000" b="1" dirty="0" smtClean="0">
                <a:solidFill>
                  <a:srgbClr val="095325"/>
                </a:solidFill>
              </a:rPr>
              <a:t>Gütekraft</a:t>
            </a:r>
            <a:r>
              <a:rPr lang="de-DE" sz="2000" b="1" dirty="0">
                <a:solidFill>
                  <a:srgbClr val="095325"/>
                </a:solidFill>
              </a:rPr>
              <a:t>: Grundlage der Arbeit für Freiheit</a:t>
            </a:r>
            <a:r>
              <a:rPr lang="de-DE" sz="2000" b="1" dirty="0" smtClean="0">
                <a:solidFill>
                  <a:srgbClr val="095325"/>
                </a:solidFill>
              </a:rPr>
              <a:t>, Gerechtigkeit </a:t>
            </a:r>
            <a:r>
              <a:rPr lang="de-DE" sz="2000" b="1" dirty="0">
                <a:solidFill>
                  <a:srgbClr val="095325"/>
                </a:solidFill>
              </a:rPr>
              <a:t>und </a:t>
            </a:r>
            <a:r>
              <a:rPr lang="de-DE" sz="2000" b="1" dirty="0" smtClean="0">
                <a:solidFill>
                  <a:srgbClr val="095325"/>
                </a:solidFill>
              </a:rPr>
              <a:t>Menschlichkeit von Martin Arnold</a:t>
            </a:r>
            <a:r>
              <a:rPr lang="de-DE" sz="2000" dirty="0" smtClean="0">
                <a:solidFill>
                  <a:srgbClr val="095325"/>
                </a:solidFill>
              </a:rPr>
              <a:t>, in: Sicherheit und Frieden 31, 3/2013</a:t>
            </a:r>
          </a:p>
        </p:txBody>
      </p:sp>
      <p:sp>
        <p:nvSpPr>
          <p:cNvPr id="4" name="Textfeld 3"/>
          <p:cNvSpPr txBox="1"/>
          <p:nvPr/>
        </p:nvSpPr>
        <p:spPr>
          <a:xfrm>
            <a:off x="395536" y="260648"/>
            <a:ext cx="7992888" cy="830997"/>
          </a:xfrm>
          <a:prstGeom prst="rect">
            <a:avLst/>
          </a:prstGeom>
          <a:noFill/>
        </p:spPr>
        <p:txBody>
          <a:bodyPr wrap="square" rtlCol="0">
            <a:spAutoFit/>
          </a:bodyPr>
          <a:lstStyle/>
          <a:p>
            <a:pPr algn="ctr"/>
            <a:r>
              <a:rPr lang="de-DE" sz="2400" dirty="0" smtClean="0">
                <a:solidFill>
                  <a:schemeClr val="accent1">
                    <a:lumMod val="75000"/>
                  </a:schemeClr>
                </a:solidFill>
              </a:rPr>
              <a:t>Universität Innsbruck, Institut für Systematische Theologie, </a:t>
            </a:r>
          </a:p>
          <a:p>
            <a:pPr algn="ctr"/>
            <a:r>
              <a:rPr lang="de-DE" sz="2400" dirty="0" smtClean="0">
                <a:solidFill>
                  <a:schemeClr val="accent1">
                    <a:lumMod val="75000"/>
                  </a:schemeClr>
                </a:solidFill>
              </a:rPr>
              <a:t>Seminar, Leitung Prof. Dr. Wolfgang Palaver</a:t>
            </a:r>
          </a:p>
        </p:txBody>
      </p:sp>
      <p:sp>
        <p:nvSpPr>
          <p:cNvPr id="5" name="Textfeld 4"/>
          <p:cNvSpPr txBox="1"/>
          <p:nvPr/>
        </p:nvSpPr>
        <p:spPr>
          <a:xfrm>
            <a:off x="0" y="1268760"/>
            <a:ext cx="9144000" cy="1107996"/>
          </a:xfrm>
          <a:prstGeom prst="rect">
            <a:avLst/>
          </a:prstGeom>
          <a:noFill/>
        </p:spPr>
        <p:txBody>
          <a:bodyPr wrap="square" rtlCol="0">
            <a:spAutoFit/>
          </a:bodyPr>
          <a:lstStyle/>
          <a:p>
            <a:pPr algn="ctr"/>
            <a:r>
              <a:rPr lang="de-DE" sz="2200" i="1" dirty="0" smtClean="0">
                <a:solidFill>
                  <a:srgbClr val="0F7F54"/>
                </a:solidFill>
              </a:rPr>
              <a:t>Der christliche Glaube in seiner Sendung für Frieden und Gerechtigkeit: </a:t>
            </a:r>
            <a:br>
              <a:rPr lang="de-DE" sz="2200" i="1" dirty="0" smtClean="0">
                <a:solidFill>
                  <a:srgbClr val="0F7F54"/>
                </a:solidFill>
              </a:rPr>
            </a:br>
            <a:r>
              <a:rPr lang="de-DE" sz="2200" i="1" dirty="0" smtClean="0">
                <a:solidFill>
                  <a:srgbClr val="0F7F54"/>
                </a:solidFill>
              </a:rPr>
              <a:t>Was kann die christliche Friedensethik </a:t>
            </a:r>
            <a:br>
              <a:rPr lang="de-DE" sz="2200" i="1" dirty="0" smtClean="0">
                <a:solidFill>
                  <a:srgbClr val="0F7F54"/>
                </a:solidFill>
              </a:rPr>
            </a:br>
            <a:r>
              <a:rPr lang="de-DE" sz="2200" i="1" dirty="0" smtClean="0">
                <a:solidFill>
                  <a:srgbClr val="0F7F54"/>
                </a:solidFill>
              </a:rPr>
              <a:t>von Gandhis Konzept der Gewaltfreiheit lernen?</a:t>
            </a:r>
          </a:p>
        </p:txBody>
      </p:sp>
      <p:sp>
        <p:nvSpPr>
          <p:cNvPr id="6" name="Textfeld 5"/>
          <p:cNvSpPr txBox="1"/>
          <p:nvPr/>
        </p:nvSpPr>
        <p:spPr>
          <a:xfrm>
            <a:off x="1619672" y="5805264"/>
            <a:ext cx="5832648" cy="830997"/>
          </a:xfrm>
          <a:prstGeom prst="rect">
            <a:avLst/>
          </a:prstGeom>
          <a:noFill/>
        </p:spPr>
        <p:txBody>
          <a:bodyPr wrap="square" rtlCol="0">
            <a:spAutoFit/>
          </a:bodyPr>
          <a:lstStyle/>
          <a:p>
            <a:pPr lvl="0" algn="ctr">
              <a:spcBef>
                <a:spcPct val="20000"/>
              </a:spcBef>
            </a:pPr>
            <a:r>
              <a:rPr lang="de-DE" sz="2400" dirty="0" smtClean="0">
                <a:solidFill>
                  <a:schemeClr val="accent1">
                    <a:lumMod val="75000"/>
                  </a:schemeClr>
                </a:solidFill>
              </a:rPr>
              <a:t>Online über Adobeconnect</a:t>
            </a:r>
            <a:br>
              <a:rPr lang="de-DE" sz="2400" dirty="0" smtClean="0">
                <a:solidFill>
                  <a:schemeClr val="accent1">
                    <a:lumMod val="75000"/>
                  </a:schemeClr>
                </a:solidFill>
              </a:rPr>
            </a:br>
            <a:r>
              <a:rPr lang="de-DE" sz="2400" dirty="0" smtClean="0">
                <a:solidFill>
                  <a:schemeClr val="accent1">
                    <a:lumMod val="75000"/>
                  </a:schemeClr>
                </a:solidFill>
              </a:rPr>
              <a:t> 25</a:t>
            </a:r>
            <a:r>
              <a:rPr lang="de-DE" sz="2400" dirty="0">
                <a:solidFill>
                  <a:schemeClr val="accent1">
                    <a:lumMod val="75000"/>
                  </a:schemeClr>
                </a:solidFill>
              </a:rPr>
              <a:t>. Mai </a:t>
            </a:r>
            <a:r>
              <a:rPr lang="de-DE" sz="2400" dirty="0" smtClean="0">
                <a:solidFill>
                  <a:schemeClr val="accent1">
                    <a:lumMod val="75000"/>
                  </a:schemeClr>
                </a:solidFill>
              </a:rPr>
              <a:t>2020 </a:t>
            </a:r>
            <a:endParaRPr lang="de-DE" dirty="0">
              <a:solidFill>
                <a:schemeClr val="accent1">
                  <a:lumMod val="75000"/>
                </a:schemeClr>
              </a:solidFill>
            </a:endParaRPr>
          </a:p>
        </p:txBody>
      </p:sp>
      <p:pic>
        <p:nvPicPr>
          <p:cNvPr id="7" name="Picture 2" descr="guetek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363" y="3674095"/>
            <a:ext cx="15033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871377" y="2348880"/>
            <a:ext cx="5329238" cy="11878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altLang="de-DE" b="1" dirty="0" smtClean="0">
                <a:solidFill>
                  <a:srgbClr val="009900"/>
                </a:solidFill>
                <a:latin typeface="Bookman Old Style" pitchFamily="18" charset="0"/>
              </a:rPr>
              <a:t>Gütekraft</a:t>
            </a:r>
            <a:endParaRPr lang="de-DE" altLang="de-DE" dirty="0">
              <a:solidFill>
                <a:srgbClr val="009900"/>
              </a:solidFill>
            </a:endParaRPr>
          </a:p>
        </p:txBody>
      </p:sp>
    </p:spTree>
    <p:extLst>
      <p:ext uri="{BB962C8B-B14F-4D97-AF65-F5344CB8AC3E}">
        <p14:creationId xmlns:p14="http://schemas.microsoft.com/office/powerpoint/2010/main" val="1384957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992188"/>
            <a:ext cx="50276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l="11810" r="11810" b="23622"/>
          <a:stretch>
            <a:fillRect/>
          </a:stretch>
        </p:blipFill>
        <p:spPr bwMode="auto">
          <a:xfrm>
            <a:off x="3938588" y="3284538"/>
            <a:ext cx="502602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5" name="Text Box 5"/>
          <p:cNvSpPr txBox="1">
            <a:spLocks noChangeArrowheads="1"/>
          </p:cNvSpPr>
          <p:nvPr/>
        </p:nvSpPr>
        <p:spPr bwMode="auto">
          <a:xfrm>
            <a:off x="468313" y="1557338"/>
            <a:ext cx="3167062"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spcBef>
                <a:spcPct val="50000"/>
              </a:spcBef>
            </a:pPr>
            <a:r>
              <a:rPr lang="de-DE" altLang="de-DE" sz="2800" b="1" dirty="0">
                <a:solidFill>
                  <a:srgbClr val="000066"/>
                </a:solidFill>
              </a:rPr>
              <a:t>Wir </a:t>
            </a:r>
            <a:r>
              <a:rPr lang="de-DE" altLang="de-DE" sz="2800" b="1" i="1" dirty="0">
                <a:solidFill>
                  <a:srgbClr val="000066"/>
                </a:solidFill>
              </a:rPr>
              <a:t>bewegen</a:t>
            </a:r>
            <a:r>
              <a:rPr lang="de-DE" altLang="de-DE" sz="2800" b="1" dirty="0">
                <a:solidFill>
                  <a:srgbClr val="000066"/>
                </a:solidFill>
              </a:rPr>
              <a:t> uns</a:t>
            </a:r>
          </a:p>
          <a:p>
            <a:pPr eaLnBrk="1" hangingPunct="1">
              <a:spcBef>
                <a:spcPct val="50000"/>
              </a:spcBef>
            </a:pPr>
            <a:r>
              <a:rPr lang="de-DE" altLang="de-DE" sz="2800" b="1" dirty="0">
                <a:solidFill>
                  <a:srgbClr val="000066"/>
                </a:solidFill>
              </a:rPr>
              <a:t>neben anderen</a:t>
            </a:r>
          </a:p>
          <a:p>
            <a:pPr eaLnBrk="1" hangingPunct="1">
              <a:spcBef>
                <a:spcPct val="50000"/>
              </a:spcBef>
            </a:pPr>
            <a:r>
              <a:rPr lang="de-DE" altLang="de-DE" sz="2800" b="1" dirty="0">
                <a:solidFill>
                  <a:srgbClr val="000066"/>
                </a:solidFill>
              </a:rPr>
              <a:t>auf ähnlichen Bahnen </a:t>
            </a:r>
          </a:p>
          <a:p>
            <a:pPr eaLnBrk="1" hangingPunct="1">
              <a:spcBef>
                <a:spcPct val="50000"/>
              </a:spcBef>
            </a:pPr>
            <a:r>
              <a:rPr lang="de-DE" altLang="de-DE" sz="2800" b="1" dirty="0">
                <a:solidFill>
                  <a:srgbClr val="000066"/>
                </a:solidFill>
              </a:rPr>
              <a:t>in vielfältigen, wechselnden Abständen und Beziehungen</a:t>
            </a:r>
          </a:p>
        </p:txBody>
      </p:sp>
      <p:pic>
        <p:nvPicPr>
          <p:cNvPr id="39941" name="Picture 6" descr="guetekra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6245225"/>
            <a:ext cx="1150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7"/>
          <p:cNvSpPr txBox="1">
            <a:spLocks noChangeArrowheads="1"/>
          </p:cNvSpPr>
          <p:nvPr/>
        </p:nvSpPr>
        <p:spPr bwMode="auto">
          <a:xfrm>
            <a:off x="179388" y="44450"/>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spcBef>
                <a:spcPct val="50000"/>
              </a:spcBef>
            </a:pPr>
            <a:r>
              <a:rPr lang="de-DE" altLang="de-DE" sz="2400" b="1" dirty="0">
                <a:solidFill>
                  <a:srgbClr val="660066"/>
                </a:solidFill>
                <a:latin typeface="Arial Rounded MT Bold" pitchFamily="34" charset="0"/>
                <a:ea typeface="SimSun" pitchFamily="2" charset="-122"/>
              </a:rPr>
              <a:t>ein Vergleich</a:t>
            </a:r>
          </a:p>
        </p:txBody>
      </p:sp>
      <p:sp>
        <p:nvSpPr>
          <p:cNvPr id="39943" name="Text Box 8"/>
          <p:cNvSpPr txBox="1">
            <a:spLocks noChangeArrowheads="1"/>
          </p:cNvSpPr>
          <p:nvPr/>
        </p:nvSpPr>
        <p:spPr bwMode="auto">
          <a:xfrm>
            <a:off x="396875" y="325438"/>
            <a:ext cx="3527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ctr" eaLnBrk="1" hangingPunct="1">
              <a:spcBef>
                <a:spcPct val="50000"/>
              </a:spcBef>
            </a:pPr>
            <a:r>
              <a:rPr lang="de-DE" altLang="de-DE" sz="3200" b="1">
                <a:solidFill>
                  <a:srgbClr val="008000"/>
                </a:solidFill>
                <a:latin typeface="Arial Rounded MT Bold" pitchFamily="34" charset="0"/>
                <a:ea typeface="SimSun" pitchFamily="2" charset="-122"/>
              </a:rPr>
              <a:t>Um-Orientierung</a:t>
            </a:r>
          </a:p>
        </p:txBody>
      </p:sp>
      <p:sp>
        <p:nvSpPr>
          <p:cNvPr id="39944" name="Line 9"/>
          <p:cNvSpPr>
            <a:spLocks noChangeShapeType="1"/>
          </p:cNvSpPr>
          <p:nvPr/>
        </p:nvSpPr>
        <p:spPr bwMode="auto">
          <a:xfrm flipH="1" flipV="1">
            <a:off x="4643438" y="2636838"/>
            <a:ext cx="2160587" cy="2160587"/>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Rechteck 1"/>
          <p:cNvSpPr/>
          <p:nvPr/>
        </p:nvSpPr>
        <p:spPr>
          <a:xfrm>
            <a:off x="3969336" y="416277"/>
            <a:ext cx="4923144" cy="492443"/>
          </a:xfrm>
          <a:prstGeom prst="rect">
            <a:avLst/>
          </a:prstGeom>
        </p:spPr>
        <p:txBody>
          <a:bodyPr wrap="none">
            <a:spAutoFit/>
          </a:bodyPr>
          <a:lstStyle/>
          <a:p>
            <a:pPr algn="ctr"/>
            <a:r>
              <a:rPr lang="de-DE" altLang="de-DE" sz="2600" b="1" dirty="0" smtClean="0">
                <a:solidFill>
                  <a:srgbClr val="FF6600"/>
                </a:solidFill>
                <a:latin typeface="Book Antiqua" pitchFamily="18" charset="0"/>
              </a:rPr>
              <a:t>durch Kopernikanische Wende</a:t>
            </a:r>
            <a:endParaRPr lang="de-DE" sz="2600" b="1" dirty="0"/>
          </a:p>
        </p:txBody>
      </p:sp>
    </p:spTree>
    <p:extLst>
      <p:ext uri="{BB962C8B-B14F-4D97-AF65-F5344CB8AC3E}">
        <p14:creationId xmlns:p14="http://schemas.microsoft.com/office/powerpoint/2010/main" val="2860119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0.06511 -0.1163 C 0.1217 -0.10219 0.17847 -0.08809 0.17934 -0.06982 C 0.18021 -0.05156 0.10712 -0.01063 0.06979 -0.00647 C 0.03247 -0.00231 -0.01753 -0.03283 -0.04444 -0.04439 C -0.07135 -0.05595 -0.08021 -0.08902 -0.09201 -0.0763 C -0.10382 -0.06358 -0.13159 0.01572 -0.1158 0.03168 C -0.1 0.04763 -0.04184 0.02012 0.00313 0.01896 C 0.04809 0.01781 0.12379 0.01018 0.154 0.0252 C 0.1842 0.04023 0.18837 0.08809 0.1842 0.10983 C 0.18004 0.13156 0.16511 0.16162 0.12865 0.1563 C 0.09219 0.15098 -0.01337 0.10428 -0.03489 0.07815 C -0.05642 0.05203 -0.0059 0.01295 -2.5E-6 -2.25434E-6 " pathEditMode="relative" rAng="0" ptsTypes="aaaaaaaaaaaA">
                                      <p:cBhvr>
                                        <p:cTn id="6" dur="2000" fill="hold"/>
                                        <p:tgtEl>
                                          <p:spTgt spid="404485">
                                            <p:txEl>
                                              <p:pRg st="3" end="3"/>
                                            </p:txEl>
                                          </p:spTgt>
                                        </p:tgtEl>
                                        <p:attrNameLst>
                                          <p:attrName>ppt_x</p:attrName>
                                          <p:attrName>ppt_y</p:attrName>
                                        </p:attrNameLst>
                                      </p:cBhvr>
                                      <p:rCtr x="-3681" y="138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1458" name="Group 2"/>
          <p:cNvGraphicFramePr>
            <a:graphicFrameLocks noGrp="1"/>
          </p:cNvGraphicFramePr>
          <p:nvPr/>
        </p:nvGraphicFramePr>
        <p:xfrm>
          <a:off x="2728913" y="2376488"/>
          <a:ext cx="714375" cy="2105025"/>
        </p:xfrm>
        <a:graphic>
          <a:graphicData uri="http://schemas.openxmlformats.org/drawingml/2006/table">
            <a:tbl>
              <a:tblPr/>
              <a:tblGrid>
                <a:gridCol w="714375"/>
              </a:tblGrid>
              <a:tr h="1738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a:noFill/>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531465" name="Group 9"/>
          <p:cNvGraphicFramePr>
            <a:graphicFrameLocks noGrp="1"/>
          </p:cNvGraphicFramePr>
          <p:nvPr/>
        </p:nvGraphicFramePr>
        <p:xfrm>
          <a:off x="2738438" y="2386013"/>
          <a:ext cx="695325" cy="1738312"/>
        </p:xfrm>
        <a:graphic>
          <a:graphicData uri="http://schemas.openxmlformats.org/drawingml/2006/table">
            <a:tbl>
              <a:tblPr/>
              <a:tblGrid>
                <a:gridCol w="695325"/>
              </a:tblGrid>
              <a:tr h="1738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6871" name="Text Box 15"/>
          <p:cNvSpPr txBox="1">
            <a:spLocks noChangeArrowheads="1"/>
          </p:cNvSpPr>
          <p:nvPr/>
        </p:nvSpPr>
        <p:spPr bwMode="auto">
          <a:xfrm>
            <a:off x="1993900" y="260350"/>
            <a:ext cx="51133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de-DE" altLang="de-DE">
                <a:solidFill>
                  <a:srgbClr val="FF6600"/>
                </a:solidFill>
                <a:latin typeface="Book Antiqua" pitchFamily="18" charset="0"/>
              </a:rPr>
              <a:t>Das </a:t>
            </a:r>
            <a:r>
              <a:rPr lang="de-DE" altLang="de-DE" b="1">
                <a:solidFill>
                  <a:srgbClr val="FF6600"/>
                </a:solidFill>
                <a:latin typeface="Book Antiqua" pitchFamily="18" charset="0"/>
              </a:rPr>
              <a:t>ego</a:t>
            </a:r>
            <a:r>
              <a:rPr lang="de-DE" altLang="de-DE">
                <a:solidFill>
                  <a:srgbClr val="FF6600"/>
                </a:solidFill>
                <a:latin typeface="Book Antiqua" pitchFamily="18" charset="0"/>
              </a:rPr>
              <a:t>zentrische </a:t>
            </a:r>
            <a:r>
              <a:rPr lang="de-DE" altLang="de-DE" b="1">
                <a:solidFill>
                  <a:srgbClr val="FF6600"/>
                </a:solidFill>
                <a:latin typeface="Book Antiqua" pitchFamily="18" charset="0"/>
              </a:rPr>
              <a:t>Selbst</a:t>
            </a:r>
            <a:r>
              <a:rPr lang="de-DE" altLang="de-DE">
                <a:solidFill>
                  <a:srgbClr val="FF6600"/>
                </a:solidFill>
                <a:latin typeface="Book Antiqua" pitchFamily="18" charset="0"/>
              </a:rPr>
              <a:t>bild</a:t>
            </a:r>
          </a:p>
        </p:txBody>
      </p:sp>
      <p:sp>
        <p:nvSpPr>
          <p:cNvPr id="36872" name="Text Box 16"/>
          <p:cNvSpPr txBox="1">
            <a:spLocks noChangeArrowheads="1"/>
          </p:cNvSpPr>
          <p:nvPr/>
        </p:nvSpPr>
        <p:spPr bwMode="auto">
          <a:xfrm>
            <a:off x="7451725" y="1985963"/>
            <a:ext cx="1441450"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a:solidFill>
                  <a:srgbClr val="FF6600"/>
                </a:solidFill>
                <a:latin typeface="Book Antiqua" pitchFamily="18" charset="0"/>
              </a:rPr>
              <a:t>um mich, um uns</a:t>
            </a:r>
          </a:p>
          <a:p>
            <a:pPr eaLnBrk="1" hangingPunct="1">
              <a:spcBef>
                <a:spcPct val="50000"/>
              </a:spcBef>
              <a:buFontTx/>
              <a:buNone/>
            </a:pPr>
            <a:r>
              <a:rPr lang="de-DE" altLang="de-DE">
                <a:solidFill>
                  <a:srgbClr val="FF6600"/>
                </a:solidFill>
                <a:latin typeface="Book Antiqua" pitchFamily="18" charset="0"/>
              </a:rPr>
              <a:t>dreht sich alles</a:t>
            </a:r>
          </a:p>
        </p:txBody>
      </p:sp>
      <p:sp>
        <p:nvSpPr>
          <p:cNvPr id="36873" name="Oval 17"/>
          <p:cNvSpPr>
            <a:spLocks noChangeArrowheads="1"/>
          </p:cNvSpPr>
          <p:nvPr/>
        </p:nvSpPr>
        <p:spPr bwMode="auto">
          <a:xfrm>
            <a:off x="4427538" y="3717925"/>
            <a:ext cx="287337" cy="287338"/>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de-DE" altLang="de-DE" sz="1800">
              <a:latin typeface="Book Antiqua" pitchFamily="18" charset="0"/>
            </a:endParaRPr>
          </a:p>
        </p:txBody>
      </p:sp>
      <p:pic>
        <p:nvPicPr>
          <p:cNvPr id="36874" name="Picture 18" descr="guetek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6245225"/>
            <a:ext cx="1150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9"/>
          <p:cNvSpPr txBox="1">
            <a:spLocks noChangeArrowheads="1"/>
          </p:cNvSpPr>
          <p:nvPr/>
        </p:nvSpPr>
        <p:spPr bwMode="auto">
          <a:xfrm>
            <a:off x="179388" y="44450"/>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de-DE" altLang="de-DE" sz="2400" b="1">
                <a:solidFill>
                  <a:srgbClr val="660066"/>
                </a:solidFill>
                <a:latin typeface="Arial Rounded MT Bold" pitchFamily="34" charset="0"/>
                <a:ea typeface="SimSun" pitchFamily="2" charset="-122"/>
              </a:rPr>
              <a:t>ein Vergleich</a:t>
            </a:r>
          </a:p>
        </p:txBody>
      </p:sp>
    </p:spTree>
    <p:extLst>
      <p:ext uri="{BB962C8B-B14F-4D97-AF65-F5344CB8AC3E}">
        <p14:creationId xmlns:p14="http://schemas.microsoft.com/office/powerpoint/2010/main" val="3098042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4643438" y="333375"/>
            <a:ext cx="403225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b="1">
                <a:solidFill>
                  <a:srgbClr val="000099"/>
                </a:solidFill>
                <a:latin typeface="Arial Rounded MT Bold" pitchFamily="34" charset="0"/>
                <a:ea typeface="SimSun" pitchFamily="2" charset="-122"/>
              </a:rPr>
              <a:t>Im Familien- und Freundeskreis handeln wir </a:t>
            </a:r>
            <a:br>
              <a:rPr lang="de-DE" altLang="de-DE" b="1">
                <a:solidFill>
                  <a:srgbClr val="000099"/>
                </a:solidFill>
                <a:latin typeface="Arial Rounded MT Bold" pitchFamily="34" charset="0"/>
                <a:ea typeface="SimSun" pitchFamily="2" charset="-122"/>
              </a:rPr>
            </a:br>
            <a:r>
              <a:rPr lang="de-DE" altLang="de-DE" b="1">
                <a:solidFill>
                  <a:srgbClr val="000099"/>
                </a:solidFill>
                <a:latin typeface="Arial Rounded MT Bold" pitchFamily="34" charset="0"/>
                <a:ea typeface="SimSun" pitchFamily="2" charset="-122"/>
              </a:rPr>
              <a:t>bereits häufig dementsprechend</a:t>
            </a:r>
          </a:p>
        </p:txBody>
      </p:sp>
      <p:sp>
        <p:nvSpPr>
          <p:cNvPr id="345091" name="Text Box 3"/>
          <p:cNvSpPr txBox="1">
            <a:spLocks noChangeArrowheads="1"/>
          </p:cNvSpPr>
          <p:nvPr/>
        </p:nvSpPr>
        <p:spPr bwMode="auto">
          <a:xfrm>
            <a:off x="4643438" y="4200525"/>
            <a:ext cx="403225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b="1">
                <a:solidFill>
                  <a:srgbClr val="000099"/>
                </a:solidFill>
                <a:latin typeface="Arial Rounded MT Bold" pitchFamily="34" charset="0"/>
                <a:ea typeface="SimSun" pitchFamily="2" charset="-122"/>
              </a:rPr>
              <a:t>Im Familien- und Freundeskreis handeln wir </a:t>
            </a:r>
            <a:br>
              <a:rPr lang="de-DE" altLang="de-DE" b="1">
                <a:solidFill>
                  <a:srgbClr val="000099"/>
                </a:solidFill>
                <a:latin typeface="Arial Rounded MT Bold" pitchFamily="34" charset="0"/>
                <a:ea typeface="SimSun" pitchFamily="2" charset="-122"/>
              </a:rPr>
            </a:br>
            <a:r>
              <a:rPr lang="de-DE" altLang="de-DE" b="1">
                <a:solidFill>
                  <a:srgbClr val="000099"/>
                </a:solidFill>
                <a:latin typeface="Arial Rounded MT Bold" pitchFamily="34" charset="0"/>
                <a:ea typeface="SimSun" pitchFamily="2" charset="-122"/>
              </a:rPr>
              <a:t>bereits häufig dementsprechend</a:t>
            </a:r>
          </a:p>
        </p:txBody>
      </p:sp>
      <p:pic>
        <p:nvPicPr>
          <p:cNvPr id="141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341438"/>
            <a:ext cx="5400675"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7" name="Text Box 6"/>
          <p:cNvSpPr txBox="1">
            <a:spLocks noChangeArrowheads="1"/>
          </p:cNvSpPr>
          <p:nvPr/>
        </p:nvSpPr>
        <p:spPr bwMode="auto">
          <a:xfrm>
            <a:off x="468313" y="1557338"/>
            <a:ext cx="3167062"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de-DE" altLang="de-DE" sz="2800" b="1">
                <a:solidFill>
                  <a:srgbClr val="000066"/>
                </a:solidFill>
                <a:latin typeface="Book Antiqua" pitchFamily="18" charset="0"/>
              </a:rPr>
              <a:t>Wir </a:t>
            </a:r>
            <a:r>
              <a:rPr lang="de-DE" altLang="de-DE" sz="2800" b="1" i="1">
                <a:solidFill>
                  <a:srgbClr val="000066"/>
                </a:solidFill>
                <a:latin typeface="Book Antiqua" pitchFamily="18" charset="0"/>
              </a:rPr>
              <a:t>bewegen</a:t>
            </a:r>
            <a:r>
              <a:rPr lang="de-DE" altLang="de-DE" sz="2800" b="1">
                <a:solidFill>
                  <a:srgbClr val="000066"/>
                </a:solidFill>
                <a:latin typeface="Book Antiqua" pitchFamily="18" charset="0"/>
              </a:rPr>
              <a:t> uns</a:t>
            </a:r>
          </a:p>
          <a:p>
            <a:pPr eaLnBrk="1" hangingPunct="1">
              <a:spcBef>
                <a:spcPct val="50000"/>
              </a:spcBef>
              <a:buFontTx/>
              <a:buNone/>
            </a:pPr>
            <a:r>
              <a:rPr lang="de-DE" altLang="de-DE" sz="2800" b="1">
                <a:solidFill>
                  <a:srgbClr val="000066"/>
                </a:solidFill>
                <a:latin typeface="Book Antiqua" pitchFamily="18" charset="0"/>
              </a:rPr>
              <a:t>neben anderen</a:t>
            </a:r>
          </a:p>
          <a:p>
            <a:pPr eaLnBrk="1" hangingPunct="1">
              <a:spcBef>
                <a:spcPct val="50000"/>
              </a:spcBef>
              <a:buFontTx/>
              <a:buNone/>
            </a:pPr>
            <a:r>
              <a:rPr lang="de-DE" altLang="de-DE" sz="2800" b="1">
                <a:solidFill>
                  <a:srgbClr val="000066"/>
                </a:solidFill>
                <a:latin typeface="Book Antiqua" pitchFamily="18" charset="0"/>
              </a:rPr>
              <a:t>auf ähnlichen Bahnen </a:t>
            </a:r>
          </a:p>
          <a:p>
            <a:pPr eaLnBrk="1" hangingPunct="1">
              <a:spcBef>
                <a:spcPct val="50000"/>
              </a:spcBef>
              <a:buFontTx/>
              <a:buNone/>
            </a:pPr>
            <a:r>
              <a:rPr lang="de-DE" altLang="de-DE" sz="2800" b="1">
                <a:solidFill>
                  <a:srgbClr val="000066"/>
                </a:solidFill>
                <a:latin typeface="Book Antiqua" pitchFamily="18" charset="0"/>
              </a:rPr>
              <a:t>in vielfältigen, wechselnden Abständen und Beziehungen</a:t>
            </a:r>
          </a:p>
        </p:txBody>
      </p:sp>
      <p:pic>
        <p:nvPicPr>
          <p:cNvPr id="141318" name="Picture 8" descr="guetekra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245225"/>
            <a:ext cx="1150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9" name="Text Box 10"/>
          <p:cNvSpPr txBox="1">
            <a:spLocks noChangeArrowheads="1"/>
          </p:cNvSpPr>
          <p:nvPr/>
        </p:nvSpPr>
        <p:spPr bwMode="auto">
          <a:xfrm>
            <a:off x="396875" y="325438"/>
            <a:ext cx="3527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b="1">
                <a:solidFill>
                  <a:srgbClr val="008000"/>
                </a:solidFill>
                <a:latin typeface="Arial Rounded MT Bold" pitchFamily="34" charset="0"/>
                <a:ea typeface="SimSun" pitchFamily="2" charset="-122"/>
              </a:rPr>
              <a:t>Um-Orientierung</a:t>
            </a:r>
          </a:p>
        </p:txBody>
      </p:sp>
      <p:sp>
        <p:nvSpPr>
          <p:cNvPr id="141320" name="Rectangle 17"/>
          <p:cNvSpPr>
            <a:spLocks noChangeArrowheads="1"/>
          </p:cNvSpPr>
          <p:nvPr/>
        </p:nvSpPr>
        <p:spPr bwMode="auto">
          <a:xfrm>
            <a:off x="250825" y="5734050"/>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2400" b="1">
                <a:solidFill>
                  <a:srgbClr val="0000FF"/>
                </a:solidFill>
                <a:latin typeface="Arial Rounded MT Bold" pitchFamily="34" charset="0"/>
                <a:ea typeface="SimSun" pitchFamily="2" charset="-122"/>
              </a:rPr>
              <a:t>Das beziehungszentrische Selbstbild</a:t>
            </a:r>
          </a:p>
        </p:txBody>
      </p:sp>
      <p:sp>
        <p:nvSpPr>
          <p:cNvPr id="141321" name="Rectangle 18"/>
          <p:cNvSpPr>
            <a:spLocks noChangeArrowheads="1"/>
          </p:cNvSpPr>
          <p:nvPr/>
        </p:nvSpPr>
        <p:spPr bwMode="auto">
          <a:xfrm>
            <a:off x="0" y="5734050"/>
            <a:ext cx="280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2400" b="1">
                <a:solidFill>
                  <a:srgbClr val="0000FF"/>
                </a:solidFill>
                <a:latin typeface="Arial Rounded MT Bold" pitchFamily="34" charset="0"/>
                <a:ea typeface="SimSun" pitchFamily="2" charset="-122"/>
              </a:rPr>
              <a:t>=</a:t>
            </a:r>
          </a:p>
        </p:txBody>
      </p:sp>
    </p:spTree>
    <p:extLst>
      <p:ext uri="{BB962C8B-B14F-4D97-AF65-F5344CB8AC3E}">
        <p14:creationId xmlns:p14="http://schemas.microsoft.com/office/powerpoint/2010/main" val="744642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45090"/>
                                        </p:tgtEl>
                                        <p:attrNameLst>
                                          <p:attrName>style.visibility</p:attrName>
                                        </p:attrNameLst>
                                      </p:cBhvr>
                                      <p:to>
                                        <p:strVal val="visible"/>
                                      </p:to>
                                    </p:set>
                                    <p:animEffect transition="in" filter="circle(in)">
                                      <p:cBhvr>
                                        <p:cTn id="7" dur="2000"/>
                                        <p:tgtEl>
                                          <p:spTgt spid="345090"/>
                                        </p:tgtEl>
                                      </p:cBhvr>
                                    </p:animEffect>
                                  </p:childTnLst>
                                </p:cTn>
                              </p:par>
                            </p:childTnLst>
                          </p:cTn>
                        </p:par>
                        <p:par>
                          <p:cTn id="8" fill="hold" nodeType="afterGroup">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45091"/>
                                        </p:tgtEl>
                                        <p:attrNameLst>
                                          <p:attrName>style.visibility</p:attrName>
                                        </p:attrNameLst>
                                      </p:cBhvr>
                                      <p:to>
                                        <p:strVal val="visible"/>
                                      </p:to>
                                    </p:set>
                                    <p:animEffect transition="in" filter="circle(out)">
                                      <p:cBhvr>
                                        <p:cTn id="11" dur="2000"/>
                                        <p:tgtEl>
                                          <p:spTgt spid="345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p:bldP spid="3450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828675" y="-242888"/>
            <a:ext cx="11809413" cy="8785226"/>
          </a:xfrm>
          <a:prstGeom prst="rect">
            <a:avLst/>
          </a:prstGeom>
          <a:solidFill>
            <a:srgbClr val="000000"/>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pic>
        <p:nvPicPr>
          <p:cNvPr id="84997" name="Picture 4"/>
          <p:cNvPicPr>
            <a:picLocks noChangeAspect="1" noChangeArrowheads="1"/>
          </p:cNvPicPr>
          <p:nvPr/>
        </p:nvPicPr>
        <p:blipFill>
          <a:blip r:embed="rId3">
            <a:extLst>
              <a:ext uri="{28A0092B-C50C-407E-A947-70E740481C1C}">
                <a14:useLocalDpi xmlns:a14="http://schemas.microsoft.com/office/drawing/2010/main" val="0"/>
              </a:ext>
            </a:extLst>
          </a:blip>
          <a:srcRect l="7817" t="7080" r="10364"/>
          <a:stretch>
            <a:fillRect/>
          </a:stretch>
        </p:blipFill>
        <p:spPr bwMode="auto">
          <a:xfrm>
            <a:off x="1507558" y="1412776"/>
            <a:ext cx="5625648" cy="4256186"/>
          </a:xfrm>
          <a:prstGeom prst="rect">
            <a:avLst/>
          </a:prstGeom>
          <a:noFill/>
          <a:ln>
            <a:noFill/>
          </a:ln>
          <a:effectLst/>
          <a:extLst>
            <a:ext uri="{909E8E84-426E-40DD-AFC4-6F175D3DCCD1}">
              <a14:hiddenFill xmlns:a14="http://schemas.microsoft.com/office/drawing/2010/main">
                <a:blipFill dpi="0" rotWithShape="0">
                  <a:blip/>
                  <a:srcRect l="7817" t="7080" r="1036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897508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828675" y="-242888"/>
            <a:ext cx="11809413" cy="8785226"/>
          </a:xfrm>
          <a:prstGeom prst="rect">
            <a:avLst/>
          </a:prstGeom>
          <a:solidFill>
            <a:srgbClr val="000000"/>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val="0"/>
              </a:ext>
            </a:extLst>
          </a:blip>
          <a:srcRect l="21716" t="35622" r="40785" b="14627"/>
          <a:stretch>
            <a:fillRect/>
          </a:stretch>
        </p:blipFill>
        <p:spPr bwMode="auto">
          <a:xfrm>
            <a:off x="1959571" y="1436356"/>
            <a:ext cx="5204718" cy="3884680"/>
          </a:xfrm>
          <a:prstGeom prst="rect">
            <a:avLst/>
          </a:prstGeom>
          <a:noFill/>
          <a:ln>
            <a:noFill/>
          </a:ln>
          <a:effectLst/>
          <a:extLst>
            <a:ext uri="{909E8E84-426E-40DD-AFC4-6F175D3DCCD1}">
              <a14:hiddenFill xmlns:a14="http://schemas.microsoft.com/office/drawing/2010/main">
                <a:blipFill dpi="0" rotWithShape="0">
                  <a:blip/>
                  <a:srcRect l="21716" t="35622" r="40785" b="14627"/>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638398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29889"/>
            <a:ext cx="7632848" cy="3862596"/>
          </a:xfrm>
          <a:prstGeom prst="rect">
            <a:avLst/>
          </a:prstGeom>
        </p:spPr>
        <p:txBody>
          <a:bodyPr wrap="square">
            <a:spAutoFit/>
          </a:bodyPr>
          <a:lstStyle/>
          <a:p>
            <a:pPr lvl="0" algn="ctr"/>
            <a:r>
              <a:rPr lang="de-AT" sz="2700" b="1" dirty="0" smtClean="0"/>
              <a:t>These 3</a:t>
            </a:r>
          </a:p>
          <a:p>
            <a:pPr lvl="0"/>
            <a:endParaRPr lang="de-AT" sz="2700" b="1" dirty="0" smtClean="0"/>
          </a:p>
          <a:p>
            <a:r>
              <a:rPr lang="de-AT" sz="2800" b="1" dirty="0" smtClean="0"/>
              <a:t>Gütekräftiges Handeln kommt zum Ziel, wenn zwei Voraussetzungen gegeben sind:</a:t>
            </a:r>
            <a:endParaRPr lang="de-DE" sz="2800" dirty="0" smtClean="0"/>
          </a:p>
          <a:p>
            <a:pPr marL="514350" lvl="0" indent="-514350">
              <a:buFont typeface="+mj-lt"/>
              <a:buAutoNum type="alphaLcParenR"/>
            </a:pPr>
            <a:r>
              <a:rPr lang="de-DE" sz="2700" b="1" dirty="0" smtClean="0">
                <a:solidFill>
                  <a:schemeClr val="bg1">
                    <a:lumMod val="75000"/>
                  </a:schemeClr>
                </a:solidFill>
              </a:rPr>
              <a:t>Umorientierung der handelnden Person(en) vom egozentrischen zum beziehungszentrischen Selbstbild,</a:t>
            </a:r>
          </a:p>
          <a:p>
            <a:pPr marL="514350" lvl="0" indent="-514350">
              <a:buFont typeface="+mj-lt"/>
              <a:buAutoNum type="alphaLcParenR"/>
            </a:pPr>
            <a:r>
              <a:rPr lang="de-DE" sz="2700" b="1" dirty="0" smtClean="0"/>
              <a:t>der aktuelle Konflikt bekommt für die Beteiligten einen menschlicheren Rahmen.</a:t>
            </a:r>
          </a:p>
        </p:txBody>
      </p:sp>
    </p:spTree>
    <p:extLst>
      <p:ext uri="{BB962C8B-B14F-4D97-AF65-F5344CB8AC3E}">
        <p14:creationId xmlns:p14="http://schemas.microsoft.com/office/powerpoint/2010/main" val="481473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BegegnKoz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95488"/>
            <a:ext cx="626427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ChangeArrowheads="1"/>
          </p:cNvSpPr>
          <p:nvPr/>
        </p:nvSpPr>
        <p:spPr bwMode="auto">
          <a:xfrm>
            <a:off x="2901950" y="1858963"/>
            <a:ext cx="3024188" cy="1181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Book Antiqua" pitchFamily="18" charset="0"/>
            </a:endParaRPr>
          </a:p>
        </p:txBody>
      </p:sp>
      <p:pic>
        <p:nvPicPr>
          <p:cNvPr id="150532" name="Picture 4" descr="BAJOHAND gespiege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5951">
            <a:off x="3494088" y="2771775"/>
            <a:ext cx="194151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Rectangle 5"/>
          <p:cNvSpPr>
            <a:spLocks noChangeArrowheads="1"/>
          </p:cNvSpPr>
          <p:nvPr/>
        </p:nvSpPr>
        <p:spPr bwMode="auto">
          <a:xfrm>
            <a:off x="5435600" y="1916113"/>
            <a:ext cx="2449513" cy="35290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de-DE" altLang="de-DE" sz="1800">
              <a:solidFill>
                <a:schemeClr val="bg1"/>
              </a:solidFill>
              <a:latin typeface="Book Antiqua" pitchFamily="18" charset="0"/>
            </a:endParaRPr>
          </a:p>
        </p:txBody>
      </p:sp>
      <p:sp>
        <p:nvSpPr>
          <p:cNvPr id="284678" name="Text Box 6"/>
          <p:cNvSpPr txBox="1">
            <a:spLocks noChangeArrowheads="1"/>
          </p:cNvSpPr>
          <p:nvPr/>
        </p:nvSpPr>
        <p:spPr bwMode="auto">
          <a:xfrm>
            <a:off x="250825" y="692150"/>
            <a:ext cx="252095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p>
          <a:p>
            <a:pPr eaLnBrk="1" fontAlgn="ctr" hangingPunct="1">
              <a:lnSpc>
                <a:spcPct val="140000"/>
              </a:lnSpc>
              <a:spcBef>
                <a:spcPct val="0"/>
              </a:spcBef>
              <a:buFontTx/>
              <a:buNone/>
            </a:pPr>
            <a:r>
              <a:rPr lang="de-DE" altLang="de-DE" sz="1800" b="1">
                <a:solidFill>
                  <a:srgbClr val="CC3300"/>
                </a:solidFill>
                <a:latin typeface="Book Antiqua" pitchFamily="18" charset="0"/>
              </a:rPr>
              <a:t>Ziele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a:latin typeface="Book Antiqua" pitchFamily="18" charset="0"/>
              </a:rPr>
              <a:t> </a:t>
            </a:r>
          </a:p>
          <a:p>
            <a:pPr eaLnBrk="1" fontAlgn="ctr" hangingPunct="1">
              <a:lnSpc>
                <a:spcPct val="140000"/>
              </a:lnSpc>
              <a:spcBef>
                <a:spcPct val="0"/>
              </a:spcBef>
              <a:buFontTx/>
              <a:buNone/>
            </a:pPr>
            <a:r>
              <a:rPr lang="de-DE" altLang="de-DE" sz="1800" b="1">
                <a:solidFill>
                  <a:srgbClr val="FF9900"/>
                </a:solidFill>
                <a:latin typeface="Book Antiqua" pitchFamily="18" charset="0"/>
              </a:rPr>
              <a:t>Wünsche</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006600"/>
                </a:solidFill>
                <a:latin typeface="Book Antiqua" pitchFamily="18" charset="0"/>
              </a:rPr>
              <a:t>Familie</a:t>
            </a:r>
            <a:endParaRPr lang="de-DE" altLang="de-DE" sz="1800" b="1">
              <a:solidFill>
                <a:srgbClr val="CC3300"/>
              </a:solidFill>
              <a:latin typeface="Book Antiqua" pitchFamily="18" charset="0"/>
            </a:endParaRPr>
          </a:p>
          <a:p>
            <a:pPr eaLnBrk="1" fontAlgn="ctr" hangingPunct="1">
              <a:lnSpc>
                <a:spcPct val="140000"/>
              </a:lnSpc>
              <a:spcBef>
                <a:spcPct val="0"/>
              </a:spcBef>
              <a:buFontTx/>
              <a:buNone/>
            </a:pPr>
            <a:r>
              <a:rPr lang="de-DE" altLang="de-DE" sz="1800" b="1">
                <a:solidFill>
                  <a:srgbClr val="FF7C80"/>
                </a:solidFill>
                <a:latin typeface="Book Antiqua" pitchFamily="18" charset="0"/>
              </a:rPr>
              <a:t>Gefühle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0000CC"/>
                </a:solidFill>
                <a:latin typeface="Book Antiqua" pitchFamily="18" charset="0"/>
              </a:rPr>
              <a:t>Gewissen</a:t>
            </a:r>
          </a:p>
          <a:p>
            <a:pPr eaLnBrk="1" fontAlgn="ctr" hangingPunct="1">
              <a:lnSpc>
                <a:spcPct val="140000"/>
              </a:lnSpc>
              <a:spcBef>
                <a:spcPct val="0"/>
              </a:spcBef>
              <a:buFontTx/>
              <a:buNone/>
            </a:pPr>
            <a:r>
              <a:rPr lang="de-DE" altLang="de-DE" sz="1800" b="1">
                <a:latin typeface="Book Antiqua" pitchFamily="18" charset="0"/>
              </a:rPr>
              <a:t>Freunde </a:t>
            </a:r>
          </a:p>
          <a:p>
            <a:pP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003300"/>
                </a:solidFill>
                <a:latin typeface="Book Antiqua" pitchFamily="18" charset="0"/>
              </a:rPr>
              <a:t>eigene Grenzen </a:t>
            </a:r>
          </a:p>
          <a:p>
            <a:pP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eaLnBrk="1" fontAlgn="ctr" hangingPunct="1">
              <a:lnSpc>
                <a:spcPct val="140000"/>
              </a:lnSpc>
              <a:spcBef>
                <a:spcPct val="0"/>
              </a:spcBef>
              <a:buFontTx/>
              <a:buNone/>
            </a:pPr>
            <a:r>
              <a:rPr lang="de-DE" altLang="de-DE" sz="1800" b="1">
                <a:solidFill>
                  <a:srgbClr val="2525FF"/>
                </a:solidFill>
                <a:latin typeface="Book Antiqua" pitchFamily="18" charset="0"/>
              </a:rPr>
              <a:t>Eltern</a:t>
            </a:r>
            <a:endParaRPr lang="de-DE" altLang="de-DE" sz="1800" b="1">
              <a:solidFill>
                <a:srgbClr val="FF0000"/>
              </a:solidFill>
              <a:latin typeface="Book Antiqua" pitchFamily="18" charset="0"/>
            </a:endParaRPr>
          </a:p>
          <a:p>
            <a:pP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sp>
        <p:nvSpPr>
          <p:cNvPr id="284681" name="Text Box 9"/>
          <p:cNvSpPr txBox="1">
            <a:spLocks noChangeArrowheads="1"/>
          </p:cNvSpPr>
          <p:nvPr/>
        </p:nvSpPr>
        <p:spPr bwMode="auto">
          <a:xfrm>
            <a:off x="1187450" y="254000"/>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de-DE" altLang="de-DE" sz="1800">
                <a:latin typeface="Book Antiqua" pitchFamily="18" charset="0"/>
              </a:rPr>
              <a:t>Wir nehmen bei uns wahr:</a:t>
            </a:r>
          </a:p>
        </p:txBody>
      </p:sp>
    </p:spTree>
    <p:extLst>
      <p:ext uri="{BB962C8B-B14F-4D97-AF65-F5344CB8AC3E}">
        <p14:creationId xmlns:p14="http://schemas.microsoft.com/office/powerpoint/2010/main" val="3956224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4681"/>
                                        </p:tgtEl>
                                        <p:attrNameLst>
                                          <p:attrName>style.visibility</p:attrName>
                                        </p:attrNameLst>
                                      </p:cBhvr>
                                      <p:to>
                                        <p:strVal val="visible"/>
                                      </p:to>
                                    </p:set>
                                    <p:anim calcmode="lin" valueType="num">
                                      <p:cBhvr>
                                        <p:cTn id="7" dur="1000" fill="hold"/>
                                        <p:tgtEl>
                                          <p:spTgt spid="284681"/>
                                        </p:tgtEl>
                                        <p:attrNameLst>
                                          <p:attrName>ppt_w</p:attrName>
                                        </p:attrNameLst>
                                      </p:cBhvr>
                                      <p:tavLst>
                                        <p:tav tm="0">
                                          <p:val>
                                            <p:strVal val="#ppt_w*0.70"/>
                                          </p:val>
                                        </p:tav>
                                        <p:tav tm="100000">
                                          <p:val>
                                            <p:strVal val="#ppt_w"/>
                                          </p:val>
                                        </p:tav>
                                      </p:tavLst>
                                    </p:anim>
                                    <p:anim calcmode="lin" valueType="num">
                                      <p:cBhvr>
                                        <p:cTn id="8" dur="1000" fill="hold"/>
                                        <p:tgtEl>
                                          <p:spTgt spid="284681"/>
                                        </p:tgtEl>
                                        <p:attrNameLst>
                                          <p:attrName>ppt_h</p:attrName>
                                        </p:attrNameLst>
                                      </p:cBhvr>
                                      <p:tavLst>
                                        <p:tav tm="0">
                                          <p:val>
                                            <p:strVal val="#ppt_h"/>
                                          </p:val>
                                        </p:tav>
                                        <p:tav tm="100000">
                                          <p:val>
                                            <p:strVal val="#ppt_h"/>
                                          </p:val>
                                        </p:tav>
                                      </p:tavLst>
                                    </p:anim>
                                    <p:animEffect transition="in" filter="fade">
                                      <p:cBhvr>
                                        <p:cTn id="9" dur="1000"/>
                                        <p:tgtEl>
                                          <p:spTgt spid="284681"/>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84678">
                                            <p:txEl>
                                              <p:pRg st="0" end="0"/>
                                            </p:txEl>
                                          </p:spTgt>
                                        </p:tgtEl>
                                        <p:attrNameLst>
                                          <p:attrName>style.visibility</p:attrName>
                                        </p:attrNameLst>
                                      </p:cBhvr>
                                      <p:to>
                                        <p:strVal val="visible"/>
                                      </p:to>
                                    </p:set>
                                    <p:animEffect transition="in" filter="fade">
                                      <p:cBhvr>
                                        <p:cTn id="13" dur="1000"/>
                                        <p:tgtEl>
                                          <p:spTgt spid="284678">
                                            <p:txEl>
                                              <p:pRg st="0" end="0"/>
                                            </p:txEl>
                                          </p:spTgt>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284678">
                                            <p:txEl>
                                              <p:pRg st="1" end="1"/>
                                            </p:txEl>
                                          </p:spTgt>
                                        </p:tgtEl>
                                        <p:attrNameLst>
                                          <p:attrName>style.visibility</p:attrName>
                                        </p:attrNameLst>
                                      </p:cBhvr>
                                      <p:to>
                                        <p:strVal val="visible"/>
                                      </p:to>
                                    </p:set>
                                    <p:animEffect transition="in" filter="fade">
                                      <p:cBhvr>
                                        <p:cTn id="17" dur="1000"/>
                                        <p:tgtEl>
                                          <p:spTgt spid="284678">
                                            <p:txEl>
                                              <p:pRg st="1" end="1"/>
                                            </p:txEl>
                                          </p:spTgt>
                                        </p:tgtEl>
                                      </p:cBhvr>
                                    </p:animEffect>
                                  </p:childTnLst>
                                </p:cTn>
                              </p:par>
                            </p:childTnLst>
                          </p:cTn>
                        </p:par>
                        <p:par>
                          <p:cTn id="18" fill="hold" nodeType="afterGroup">
                            <p:stCondLst>
                              <p:cond delay="3000"/>
                            </p:stCondLst>
                            <p:childTnLst>
                              <p:par>
                                <p:cTn id="19" presetID="10" presetClass="entr" presetSubtype="0" fill="hold" nodeType="afterEffect">
                                  <p:stCondLst>
                                    <p:cond delay="0"/>
                                  </p:stCondLst>
                                  <p:childTnLst>
                                    <p:set>
                                      <p:cBhvr>
                                        <p:cTn id="20" dur="1" fill="hold">
                                          <p:stCondLst>
                                            <p:cond delay="0"/>
                                          </p:stCondLst>
                                        </p:cTn>
                                        <p:tgtEl>
                                          <p:spTgt spid="284678">
                                            <p:txEl>
                                              <p:pRg st="2" end="2"/>
                                            </p:txEl>
                                          </p:spTgt>
                                        </p:tgtEl>
                                        <p:attrNameLst>
                                          <p:attrName>style.visibility</p:attrName>
                                        </p:attrNameLst>
                                      </p:cBhvr>
                                      <p:to>
                                        <p:strVal val="visible"/>
                                      </p:to>
                                    </p:set>
                                    <p:animEffect transition="in" filter="fade">
                                      <p:cBhvr>
                                        <p:cTn id="21" dur="1000"/>
                                        <p:tgtEl>
                                          <p:spTgt spid="284678">
                                            <p:txEl>
                                              <p:pRg st="2" end="2"/>
                                            </p:txEl>
                                          </p:spTgt>
                                        </p:tgtEl>
                                      </p:cBhvr>
                                    </p:animEffect>
                                  </p:childTnLst>
                                </p:cTn>
                              </p:par>
                            </p:childTnLst>
                          </p:cTn>
                        </p:par>
                        <p:par>
                          <p:cTn id="22" fill="hold" nodeType="afterGroup">
                            <p:stCondLst>
                              <p:cond delay="4000"/>
                            </p:stCondLst>
                            <p:childTnLst>
                              <p:par>
                                <p:cTn id="23" presetID="10" presetClass="entr" presetSubtype="0" fill="hold" nodeType="afterEffect">
                                  <p:stCondLst>
                                    <p:cond delay="0"/>
                                  </p:stCondLst>
                                  <p:childTnLst>
                                    <p:set>
                                      <p:cBhvr>
                                        <p:cTn id="24" dur="1" fill="hold">
                                          <p:stCondLst>
                                            <p:cond delay="0"/>
                                          </p:stCondLst>
                                        </p:cTn>
                                        <p:tgtEl>
                                          <p:spTgt spid="284678">
                                            <p:txEl>
                                              <p:pRg st="3" end="3"/>
                                            </p:txEl>
                                          </p:spTgt>
                                        </p:tgtEl>
                                        <p:attrNameLst>
                                          <p:attrName>style.visibility</p:attrName>
                                        </p:attrNameLst>
                                      </p:cBhvr>
                                      <p:to>
                                        <p:strVal val="visible"/>
                                      </p:to>
                                    </p:set>
                                    <p:animEffect transition="in" filter="fade">
                                      <p:cBhvr>
                                        <p:cTn id="25" dur="1000"/>
                                        <p:tgtEl>
                                          <p:spTgt spid="284678">
                                            <p:txEl>
                                              <p:pRg st="3" end="3"/>
                                            </p:txEl>
                                          </p:spTgt>
                                        </p:tgtEl>
                                      </p:cBhvr>
                                    </p:animEffect>
                                  </p:childTnLst>
                                </p:cTn>
                              </p:par>
                            </p:childTnLst>
                          </p:cTn>
                        </p:par>
                        <p:par>
                          <p:cTn id="26" fill="hold" nodeType="afterGroup">
                            <p:stCondLst>
                              <p:cond delay="5000"/>
                            </p:stCondLst>
                            <p:childTnLst>
                              <p:par>
                                <p:cTn id="27" presetID="10" presetClass="entr" presetSubtype="0" fill="hold" nodeType="afterEffect">
                                  <p:stCondLst>
                                    <p:cond delay="0"/>
                                  </p:stCondLst>
                                  <p:childTnLst>
                                    <p:set>
                                      <p:cBhvr>
                                        <p:cTn id="28" dur="1" fill="hold">
                                          <p:stCondLst>
                                            <p:cond delay="0"/>
                                          </p:stCondLst>
                                        </p:cTn>
                                        <p:tgtEl>
                                          <p:spTgt spid="284678">
                                            <p:txEl>
                                              <p:pRg st="4" end="4"/>
                                            </p:txEl>
                                          </p:spTgt>
                                        </p:tgtEl>
                                        <p:attrNameLst>
                                          <p:attrName>style.visibility</p:attrName>
                                        </p:attrNameLst>
                                      </p:cBhvr>
                                      <p:to>
                                        <p:strVal val="visible"/>
                                      </p:to>
                                    </p:set>
                                    <p:animEffect transition="in" filter="fade">
                                      <p:cBhvr>
                                        <p:cTn id="29" dur="1000"/>
                                        <p:tgtEl>
                                          <p:spTgt spid="284678">
                                            <p:txEl>
                                              <p:pRg st="4" end="4"/>
                                            </p:txEl>
                                          </p:spTgt>
                                        </p:tgtEl>
                                      </p:cBhvr>
                                    </p:animEffect>
                                  </p:childTnLst>
                                </p:cTn>
                              </p:par>
                            </p:childTnLst>
                          </p:cTn>
                        </p:par>
                        <p:par>
                          <p:cTn id="30" fill="hold" nodeType="afterGroup">
                            <p:stCondLst>
                              <p:cond delay="6000"/>
                            </p:stCondLst>
                            <p:childTnLst>
                              <p:par>
                                <p:cTn id="31" presetID="10" presetClass="entr" presetSubtype="0" fill="hold" nodeType="afterEffect">
                                  <p:stCondLst>
                                    <p:cond delay="0"/>
                                  </p:stCondLst>
                                  <p:childTnLst>
                                    <p:set>
                                      <p:cBhvr>
                                        <p:cTn id="32" dur="1" fill="hold">
                                          <p:stCondLst>
                                            <p:cond delay="0"/>
                                          </p:stCondLst>
                                        </p:cTn>
                                        <p:tgtEl>
                                          <p:spTgt spid="284678">
                                            <p:txEl>
                                              <p:pRg st="5" end="5"/>
                                            </p:txEl>
                                          </p:spTgt>
                                        </p:tgtEl>
                                        <p:attrNameLst>
                                          <p:attrName>style.visibility</p:attrName>
                                        </p:attrNameLst>
                                      </p:cBhvr>
                                      <p:to>
                                        <p:strVal val="visible"/>
                                      </p:to>
                                    </p:set>
                                    <p:animEffect transition="in" filter="fade">
                                      <p:cBhvr>
                                        <p:cTn id="33" dur="1000"/>
                                        <p:tgtEl>
                                          <p:spTgt spid="284678">
                                            <p:txEl>
                                              <p:pRg st="5" end="5"/>
                                            </p:txEl>
                                          </p:spTgt>
                                        </p:tgtEl>
                                      </p:cBhvr>
                                    </p:animEffect>
                                  </p:childTnLst>
                                </p:cTn>
                              </p:par>
                            </p:childTnLst>
                          </p:cTn>
                        </p:par>
                        <p:par>
                          <p:cTn id="34" fill="hold" nodeType="afterGroup">
                            <p:stCondLst>
                              <p:cond delay="7000"/>
                            </p:stCondLst>
                            <p:childTnLst>
                              <p:par>
                                <p:cTn id="35" presetID="10" presetClass="entr" presetSubtype="0" fill="hold" nodeType="afterEffect">
                                  <p:stCondLst>
                                    <p:cond delay="0"/>
                                  </p:stCondLst>
                                  <p:childTnLst>
                                    <p:set>
                                      <p:cBhvr>
                                        <p:cTn id="36" dur="1" fill="hold">
                                          <p:stCondLst>
                                            <p:cond delay="0"/>
                                          </p:stCondLst>
                                        </p:cTn>
                                        <p:tgtEl>
                                          <p:spTgt spid="284678">
                                            <p:txEl>
                                              <p:pRg st="6" end="6"/>
                                            </p:txEl>
                                          </p:spTgt>
                                        </p:tgtEl>
                                        <p:attrNameLst>
                                          <p:attrName>style.visibility</p:attrName>
                                        </p:attrNameLst>
                                      </p:cBhvr>
                                      <p:to>
                                        <p:strVal val="visible"/>
                                      </p:to>
                                    </p:set>
                                    <p:animEffect transition="in" filter="fade">
                                      <p:cBhvr>
                                        <p:cTn id="37" dur="1000"/>
                                        <p:tgtEl>
                                          <p:spTgt spid="284678">
                                            <p:txEl>
                                              <p:pRg st="6" end="6"/>
                                            </p:txEl>
                                          </p:spTgt>
                                        </p:tgtEl>
                                      </p:cBhvr>
                                    </p:animEffect>
                                  </p:childTnLst>
                                </p:cTn>
                              </p:par>
                            </p:childTnLst>
                          </p:cTn>
                        </p:par>
                        <p:par>
                          <p:cTn id="38" fill="hold" nodeType="afterGroup">
                            <p:stCondLst>
                              <p:cond delay="8000"/>
                            </p:stCondLst>
                            <p:childTnLst>
                              <p:par>
                                <p:cTn id="39" presetID="10" presetClass="entr" presetSubtype="0" fill="hold" nodeType="afterEffect">
                                  <p:stCondLst>
                                    <p:cond delay="0"/>
                                  </p:stCondLst>
                                  <p:childTnLst>
                                    <p:set>
                                      <p:cBhvr>
                                        <p:cTn id="40" dur="1" fill="hold">
                                          <p:stCondLst>
                                            <p:cond delay="0"/>
                                          </p:stCondLst>
                                        </p:cTn>
                                        <p:tgtEl>
                                          <p:spTgt spid="284678">
                                            <p:txEl>
                                              <p:pRg st="7" end="7"/>
                                            </p:txEl>
                                          </p:spTgt>
                                        </p:tgtEl>
                                        <p:attrNameLst>
                                          <p:attrName>style.visibility</p:attrName>
                                        </p:attrNameLst>
                                      </p:cBhvr>
                                      <p:to>
                                        <p:strVal val="visible"/>
                                      </p:to>
                                    </p:set>
                                    <p:animEffect transition="in" filter="fade">
                                      <p:cBhvr>
                                        <p:cTn id="41" dur="1000"/>
                                        <p:tgtEl>
                                          <p:spTgt spid="284678">
                                            <p:txEl>
                                              <p:pRg st="7" end="7"/>
                                            </p:txEl>
                                          </p:spTgt>
                                        </p:tgtEl>
                                      </p:cBhvr>
                                    </p:animEffect>
                                  </p:childTnLst>
                                </p:cTn>
                              </p:par>
                            </p:childTnLst>
                          </p:cTn>
                        </p:par>
                        <p:par>
                          <p:cTn id="42" fill="hold" nodeType="afterGroup">
                            <p:stCondLst>
                              <p:cond delay="9000"/>
                            </p:stCondLst>
                            <p:childTnLst>
                              <p:par>
                                <p:cTn id="43" presetID="10" presetClass="entr" presetSubtype="0" fill="hold" nodeType="afterEffect">
                                  <p:stCondLst>
                                    <p:cond delay="0"/>
                                  </p:stCondLst>
                                  <p:childTnLst>
                                    <p:set>
                                      <p:cBhvr>
                                        <p:cTn id="44" dur="1" fill="hold">
                                          <p:stCondLst>
                                            <p:cond delay="0"/>
                                          </p:stCondLst>
                                        </p:cTn>
                                        <p:tgtEl>
                                          <p:spTgt spid="284678">
                                            <p:txEl>
                                              <p:pRg st="8" end="8"/>
                                            </p:txEl>
                                          </p:spTgt>
                                        </p:tgtEl>
                                        <p:attrNameLst>
                                          <p:attrName>style.visibility</p:attrName>
                                        </p:attrNameLst>
                                      </p:cBhvr>
                                      <p:to>
                                        <p:strVal val="visible"/>
                                      </p:to>
                                    </p:set>
                                    <p:animEffect transition="in" filter="fade">
                                      <p:cBhvr>
                                        <p:cTn id="45" dur="1000"/>
                                        <p:tgtEl>
                                          <p:spTgt spid="284678">
                                            <p:txEl>
                                              <p:pRg st="8" end="8"/>
                                            </p:txEl>
                                          </p:spTgt>
                                        </p:tgtEl>
                                      </p:cBhvr>
                                    </p:animEffect>
                                  </p:childTnLst>
                                </p:cTn>
                              </p:par>
                            </p:childTnLst>
                          </p:cTn>
                        </p:par>
                        <p:par>
                          <p:cTn id="46" fill="hold" nodeType="afterGroup">
                            <p:stCondLst>
                              <p:cond delay="10000"/>
                            </p:stCondLst>
                            <p:childTnLst>
                              <p:par>
                                <p:cTn id="47" presetID="10" presetClass="entr" presetSubtype="0" fill="hold" nodeType="afterEffect">
                                  <p:stCondLst>
                                    <p:cond delay="0"/>
                                  </p:stCondLst>
                                  <p:childTnLst>
                                    <p:set>
                                      <p:cBhvr>
                                        <p:cTn id="48" dur="1" fill="hold">
                                          <p:stCondLst>
                                            <p:cond delay="0"/>
                                          </p:stCondLst>
                                        </p:cTn>
                                        <p:tgtEl>
                                          <p:spTgt spid="284678">
                                            <p:txEl>
                                              <p:pRg st="9" end="9"/>
                                            </p:txEl>
                                          </p:spTgt>
                                        </p:tgtEl>
                                        <p:attrNameLst>
                                          <p:attrName>style.visibility</p:attrName>
                                        </p:attrNameLst>
                                      </p:cBhvr>
                                      <p:to>
                                        <p:strVal val="visible"/>
                                      </p:to>
                                    </p:set>
                                    <p:animEffect transition="in" filter="fade">
                                      <p:cBhvr>
                                        <p:cTn id="49" dur="1000"/>
                                        <p:tgtEl>
                                          <p:spTgt spid="284678">
                                            <p:txEl>
                                              <p:pRg st="9" end="9"/>
                                            </p:txEl>
                                          </p:spTgt>
                                        </p:tgtEl>
                                      </p:cBhvr>
                                    </p:animEffect>
                                  </p:childTnLst>
                                </p:cTn>
                              </p:par>
                            </p:childTnLst>
                          </p:cTn>
                        </p:par>
                        <p:par>
                          <p:cTn id="50" fill="hold" nodeType="afterGroup">
                            <p:stCondLst>
                              <p:cond delay="11000"/>
                            </p:stCondLst>
                            <p:childTnLst>
                              <p:par>
                                <p:cTn id="51" presetID="10" presetClass="entr" presetSubtype="0" fill="hold" nodeType="afterEffect">
                                  <p:stCondLst>
                                    <p:cond delay="0"/>
                                  </p:stCondLst>
                                  <p:childTnLst>
                                    <p:set>
                                      <p:cBhvr>
                                        <p:cTn id="52" dur="1" fill="hold">
                                          <p:stCondLst>
                                            <p:cond delay="0"/>
                                          </p:stCondLst>
                                        </p:cTn>
                                        <p:tgtEl>
                                          <p:spTgt spid="284678">
                                            <p:txEl>
                                              <p:pRg st="10" end="10"/>
                                            </p:txEl>
                                          </p:spTgt>
                                        </p:tgtEl>
                                        <p:attrNameLst>
                                          <p:attrName>style.visibility</p:attrName>
                                        </p:attrNameLst>
                                      </p:cBhvr>
                                      <p:to>
                                        <p:strVal val="visible"/>
                                      </p:to>
                                    </p:set>
                                    <p:animEffect transition="in" filter="fade">
                                      <p:cBhvr>
                                        <p:cTn id="53" dur="1000"/>
                                        <p:tgtEl>
                                          <p:spTgt spid="284678">
                                            <p:txEl>
                                              <p:pRg st="10" end="10"/>
                                            </p:txEl>
                                          </p:spTgt>
                                        </p:tgtEl>
                                      </p:cBhvr>
                                    </p:animEffect>
                                  </p:childTnLst>
                                </p:cTn>
                              </p:par>
                            </p:childTnLst>
                          </p:cTn>
                        </p:par>
                        <p:par>
                          <p:cTn id="54" fill="hold" nodeType="afterGroup">
                            <p:stCondLst>
                              <p:cond delay="12000"/>
                            </p:stCondLst>
                            <p:childTnLst>
                              <p:par>
                                <p:cTn id="55" presetID="10" presetClass="entr" presetSubtype="0" fill="hold" nodeType="afterEffect">
                                  <p:stCondLst>
                                    <p:cond delay="0"/>
                                  </p:stCondLst>
                                  <p:childTnLst>
                                    <p:set>
                                      <p:cBhvr>
                                        <p:cTn id="56" dur="1" fill="hold">
                                          <p:stCondLst>
                                            <p:cond delay="0"/>
                                          </p:stCondLst>
                                        </p:cTn>
                                        <p:tgtEl>
                                          <p:spTgt spid="284678">
                                            <p:txEl>
                                              <p:pRg st="11" end="11"/>
                                            </p:txEl>
                                          </p:spTgt>
                                        </p:tgtEl>
                                        <p:attrNameLst>
                                          <p:attrName>style.visibility</p:attrName>
                                        </p:attrNameLst>
                                      </p:cBhvr>
                                      <p:to>
                                        <p:strVal val="visible"/>
                                      </p:to>
                                    </p:set>
                                    <p:animEffect transition="in" filter="fade">
                                      <p:cBhvr>
                                        <p:cTn id="57" dur="1000"/>
                                        <p:tgtEl>
                                          <p:spTgt spid="284678">
                                            <p:txEl>
                                              <p:pRg st="11" end="11"/>
                                            </p:txEl>
                                          </p:spTgt>
                                        </p:tgtEl>
                                      </p:cBhvr>
                                    </p:animEffect>
                                  </p:childTnLst>
                                </p:cTn>
                              </p:par>
                            </p:childTnLst>
                          </p:cTn>
                        </p:par>
                        <p:par>
                          <p:cTn id="58" fill="hold" nodeType="afterGroup">
                            <p:stCondLst>
                              <p:cond delay="13000"/>
                            </p:stCondLst>
                            <p:childTnLst>
                              <p:par>
                                <p:cTn id="59" presetID="10" presetClass="entr" presetSubtype="0" fill="hold" nodeType="afterEffect">
                                  <p:stCondLst>
                                    <p:cond delay="0"/>
                                  </p:stCondLst>
                                  <p:childTnLst>
                                    <p:set>
                                      <p:cBhvr>
                                        <p:cTn id="60" dur="1" fill="hold">
                                          <p:stCondLst>
                                            <p:cond delay="0"/>
                                          </p:stCondLst>
                                        </p:cTn>
                                        <p:tgtEl>
                                          <p:spTgt spid="284678">
                                            <p:txEl>
                                              <p:pRg st="12" end="12"/>
                                            </p:txEl>
                                          </p:spTgt>
                                        </p:tgtEl>
                                        <p:attrNameLst>
                                          <p:attrName>style.visibility</p:attrName>
                                        </p:attrNameLst>
                                      </p:cBhvr>
                                      <p:to>
                                        <p:strVal val="visible"/>
                                      </p:to>
                                    </p:set>
                                    <p:animEffect transition="in" filter="fade">
                                      <p:cBhvr>
                                        <p:cTn id="61" dur="1000"/>
                                        <p:tgtEl>
                                          <p:spTgt spid="284678">
                                            <p:txEl>
                                              <p:pRg st="12" end="12"/>
                                            </p:txEl>
                                          </p:spTgt>
                                        </p:tgtEl>
                                      </p:cBhvr>
                                    </p:animEffect>
                                  </p:childTnLst>
                                </p:cTn>
                              </p:par>
                            </p:childTnLst>
                          </p:cTn>
                        </p:par>
                        <p:par>
                          <p:cTn id="62" fill="hold" nodeType="afterGroup">
                            <p:stCondLst>
                              <p:cond delay="14000"/>
                            </p:stCondLst>
                            <p:childTnLst>
                              <p:par>
                                <p:cTn id="63" presetID="10" presetClass="entr" presetSubtype="0" fill="hold" nodeType="afterEffect">
                                  <p:stCondLst>
                                    <p:cond delay="0"/>
                                  </p:stCondLst>
                                  <p:childTnLst>
                                    <p:set>
                                      <p:cBhvr>
                                        <p:cTn id="64" dur="1" fill="hold">
                                          <p:stCondLst>
                                            <p:cond delay="0"/>
                                          </p:stCondLst>
                                        </p:cTn>
                                        <p:tgtEl>
                                          <p:spTgt spid="284678">
                                            <p:txEl>
                                              <p:pRg st="13" end="13"/>
                                            </p:txEl>
                                          </p:spTgt>
                                        </p:tgtEl>
                                        <p:attrNameLst>
                                          <p:attrName>style.visibility</p:attrName>
                                        </p:attrNameLst>
                                      </p:cBhvr>
                                      <p:to>
                                        <p:strVal val="visible"/>
                                      </p:to>
                                    </p:set>
                                    <p:animEffect transition="in" filter="fade">
                                      <p:cBhvr>
                                        <p:cTn id="65" dur="1000"/>
                                        <p:tgtEl>
                                          <p:spTgt spid="28467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0" y="573405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2400" b="1">
                <a:solidFill>
                  <a:srgbClr val="0000CC"/>
                </a:solidFill>
                <a:latin typeface="Book Antiqua" pitchFamily="18" charset="0"/>
              </a:rPr>
              <a:t>Gemeinsamkeiten</a:t>
            </a:r>
            <a:r>
              <a:rPr lang="de-DE" altLang="de-DE" sz="1800" b="1">
                <a:solidFill>
                  <a:srgbClr val="0000CC"/>
                </a:solidFill>
                <a:latin typeface="Book Antiqua" pitchFamily="18" charset="0"/>
              </a:rPr>
              <a:t> </a:t>
            </a:r>
            <a:br>
              <a:rPr lang="de-DE" altLang="de-DE" sz="1800" b="1">
                <a:solidFill>
                  <a:srgbClr val="0000CC"/>
                </a:solidFill>
                <a:latin typeface="Book Antiqua" pitchFamily="18" charset="0"/>
              </a:rPr>
            </a:br>
            <a:r>
              <a:rPr lang="de-DE" altLang="de-DE" sz="1800" b="1">
                <a:solidFill>
                  <a:srgbClr val="0000CC"/>
                </a:solidFill>
                <a:latin typeface="Book Antiqua" pitchFamily="18" charset="0"/>
              </a:rPr>
              <a:t>... „Menschlichkeit!“ „Freiheit!“ „Gerechtigkeit!“ u. a.</a:t>
            </a:r>
            <a:br>
              <a:rPr lang="de-DE" altLang="de-DE" sz="1800" b="1">
                <a:solidFill>
                  <a:srgbClr val="0000CC"/>
                </a:solidFill>
                <a:latin typeface="Book Antiqua" pitchFamily="18" charset="0"/>
              </a:rPr>
            </a:br>
            <a:r>
              <a:rPr lang="de-DE" altLang="de-DE" sz="1800" b="1">
                <a:solidFill>
                  <a:srgbClr val="0000CC"/>
                </a:solidFill>
                <a:latin typeface="Book Antiqua" pitchFamily="18" charset="0"/>
              </a:rPr>
              <a:t>Mangel daran ist </a:t>
            </a:r>
            <a:r>
              <a:rPr lang="de-DE" altLang="de-DE" sz="2400" b="1">
                <a:solidFill>
                  <a:srgbClr val="0000CC"/>
                </a:solidFill>
                <a:latin typeface="Book Antiqua" pitchFamily="18" charset="0"/>
              </a:rPr>
              <a:t>Missstand – abbauen</a:t>
            </a:r>
            <a:r>
              <a:rPr lang="de-DE" altLang="de-DE" sz="1800" b="1">
                <a:solidFill>
                  <a:srgbClr val="0000CC"/>
                </a:solidFill>
                <a:latin typeface="Book Antiqua" pitchFamily="18" charset="0"/>
              </a:rPr>
              <a:t> </a:t>
            </a:r>
            <a:r>
              <a:rPr lang="de-DE" altLang="de-DE" sz="1800" b="1">
                <a:solidFill>
                  <a:srgbClr val="FF3300"/>
                </a:solidFill>
                <a:latin typeface="Book Antiqua" pitchFamily="18" charset="0"/>
              </a:rPr>
              <a:t>ist </a:t>
            </a:r>
            <a:r>
              <a:rPr lang="de-DE" altLang="de-DE" sz="1800" b="1">
                <a:solidFill>
                  <a:srgbClr val="FF0000"/>
                </a:solidFill>
                <a:latin typeface="Book Antiqua" pitchFamily="18" charset="0"/>
              </a:rPr>
              <a:t>im Interesse aller</a:t>
            </a:r>
            <a:r>
              <a:rPr lang="de-DE" altLang="de-DE" sz="1800" b="1">
                <a:solidFill>
                  <a:srgbClr val="CC0000"/>
                </a:solidFill>
                <a:latin typeface="Book Antiqua" pitchFamily="18" charset="0"/>
              </a:rPr>
              <a:t>, also gemeinsam</a:t>
            </a:r>
            <a:r>
              <a:rPr lang="de-DE" altLang="de-DE" sz="1800" b="1">
                <a:solidFill>
                  <a:srgbClr val="0000CC"/>
                </a:solidFill>
                <a:latin typeface="Book Antiqua" pitchFamily="18" charset="0"/>
              </a:rPr>
              <a:t>!</a:t>
            </a:r>
          </a:p>
        </p:txBody>
      </p:sp>
      <p:pic>
        <p:nvPicPr>
          <p:cNvPr id="158723" name="Picture 3" descr="BegegnKoz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95488"/>
            <a:ext cx="626427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Rectangle 4"/>
          <p:cNvSpPr>
            <a:spLocks noChangeArrowheads="1"/>
          </p:cNvSpPr>
          <p:nvPr/>
        </p:nvSpPr>
        <p:spPr bwMode="auto">
          <a:xfrm>
            <a:off x="2901950" y="1858963"/>
            <a:ext cx="3024188" cy="1181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Book Antiqua" pitchFamily="18" charset="0"/>
            </a:endParaRPr>
          </a:p>
        </p:txBody>
      </p:sp>
      <p:pic>
        <p:nvPicPr>
          <p:cNvPr id="158725" name="Picture 5" descr="BAJOHAND gespiege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5951">
            <a:off x="3494088" y="2771775"/>
            <a:ext cx="194151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6" descr="GuetekraftH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709738"/>
            <a:ext cx="216058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Picture 11" descr="guetek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5888" y="3489325"/>
            <a:ext cx="358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8" name="Picture 12" descr="guetek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475" y="3575050"/>
            <a:ext cx="358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9" name="Text Box 15"/>
          <p:cNvSpPr txBox="1">
            <a:spLocks noChangeArrowheads="1"/>
          </p:cNvSpPr>
          <p:nvPr/>
        </p:nvSpPr>
        <p:spPr bwMode="auto">
          <a:xfrm>
            <a:off x="6443663" y="692150"/>
            <a:ext cx="252095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p>
          <a:p>
            <a:pPr algn="r" eaLnBrk="1" fontAlgn="ctr" hangingPunct="1">
              <a:lnSpc>
                <a:spcPct val="140000"/>
              </a:lnSpc>
              <a:spcBef>
                <a:spcPct val="0"/>
              </a:spcBef>
              <a:buFontTx/>
              <a:buNone/>
            </a:pPr>
            <a:r>
              <a:rPr lang="de-DE" altLang="de-DE" sz="1800" b="1">
                <a:solidFill>
                  <a:srgbClr val="CC3300"/>
                </a:solidFill>
                <a:latin typeface="Book Antiqua" pitchFamily="18" charset="0"/>
              </a:rPr>
              <a:t>Ziele</a:t>
            </a:r>
            <a:endParaRPr lang="de-DE" altLang="de-DE" sz="1800">
              <a:latin typeface="Book Antiqua" pitchFamily="18" charset="0"/>
            </a:endParaRPr>
          </a:p>
          <a:p>
            <a:pPr algn="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a:latin typeface="Book Antiqua" pitchFamily="18" charset="0"/>
              </a:rPr>
              <a:t> </a:t>
            </a:r>
          </a:p>
          <a:p>
            <a:pPr algn="r" eaLnBrk="1" fontAlgn="ctr" hangingPunct="1">
              <a:lnSpc>
                <a:spcPct val="140000"/>
              </a:lnSpc>
              <a:spcBef>
                <a:spcPct val="0"/>
              </a:spcBef>
              <a:buFontTx/>
              <a:buNone/>
            </a:pPr>
            <a:r>
              <a:rPr lang="de-DE" altLang="de-DE" sz="1800" b="1">
                <a:solidFill>
                  <a:srgbClr val="FF9900"/>
                </a:solidFill>
                <a:latin typeface="Book Antiqua" pitchFamily="18" charset="0"/>
              </a:rPr>
              <a:t>Wünsche</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006600"/>
                </a:solidFill>
                <a:latin typeface="Book Antiqua" pitchFamily="18" charset="0"/>
              </a:rPr>
              <a:t>Familie</a:t>
            </a:r>
            <a:endParaRPr lang="de-DE" altLang="de-DE" sz="1800" b="1">
              <a:solidFill>
                <a:srgbClr val="CC3300"/>
              </a:solidFill>
              <a:latin typeface="Book Antiqua" pitchFamily="18" charset="0"/>
            </a:endParaRPr>
          </a:p>
          <a:p>
            <a:pPr algn="r" eaLnBrk="1" fontAlgn="ctr" hangingPunct="1">
              <a:lnSpc>
                <a:spcPct val="140000"/>
              </a:lnSpc>
              <a:spcBef>
                <a:spcPct val="0"/>
              </a:spcBef>
              <a:buFontTx/>
              <a:buNone/>
            </a:pPr>
            <a:r>
              <a:rPr lang="de-DE" altLang="de-DE" sz="1800" b="1">
                <a:solidFill>
                  <a:srgbClr val="FF7C80"/>
                </a:solidFill>
                <a:latin typeface="Book Antiqua" pitchFamily="18" charset="0"/>
              </a:rPr>
              <a:t>Gefühle</a:t>
            </a:r>
            <a:endParaRPr lang="de-DE" altLang="de-DE" sz="1800">
              <a:latin typeface="Book Antiqua" pitchFamily="18" charset="0"/>
            </a:endParaRPr>
          </a:p>
          <a:p>
            <a:pPr algn="r" eaLnBrk="1" fontAlgn="ctr" hangingPunct="1">
              <a:lnSpc>
                <a:spcPct val="140000"/>
              </a:lnSpc>
              <a:spcBef>
                <a:spcPct val="0"/>
              </a:spcBef>
              <a:buFontTx/>
              <a:buNone/>
            </a:pPr>
            <a:r>
              <a:rPr lang="de-DE" altLang="de-DE" sz="1800" b="1">
                <a:solidFill>
                  <a:srgbClr val="0000CC"/>
                </a:solidFill>
                <a:latin typeface="Book Antiqua" pitchFamily="18" charset="0"/>
              </a:rPr>
              <a:t>Gewissen</a:t>
            </a:r>
          </a:p>
          <a:p>
            <a:pPr algn="r" eaLnBrk="1" fontAlgn="ctr" hangingPunct="1">
              <a:lnSpc>
                <a:spcPct val="140000"/>
              </a:lnSpc>
              <a:spcBef>
                <a:spcPct val="0"/>
              </a:spcBef>
              <a:buFontTx/>
              <a:buNone/>
            </a:pPr>
            <a:r>
              <a:rPr lang="de-DE" altLang="de-DE" sz="1800" b="1">
                <a:latin typeface="Book Antiqua" pitchFamily="18" charset="0"/>
              </a:rPr>
              <a:t>Freunde </a:t>
            </a:r>
          </a:p>
          <a:p>
            <a:pPr algn="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003300"/>
                </a:solidFill>
                <a:latin typeface="Book Antiqua" pitchFamily="18" charset="0"/>
              </a:rPr>
              <a:t>eigene Grenzen </a:t>
            </a:r>
          </a:p>
          <a:p>
            <a:pPr algn="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algn="r" eaLnBrk="1" fontAlgn="ctr" hangingPunct="1">
              <a:lnSpc>
                <a:spcPct val="140000"/>
              </a:lnSpc>
              <a:spcBef>
                <a:spcPct val="0"/>
              </a:spcBef>
              <a:buFontTx/>
              <a:buNone/>
            </a:pPr>
            <a:r>
              <a:rPr lang="de-DE" altLang="de-DE" sz="1800" b="1">
                <a:solidFill>
                  <a:srgbClr val="2525FF"/>
                </a:solidFill>
                <a:latin typeface="Book Antiqua" pitchFamily="18" charset="0"/>
              </a:rPr>
              <a:t>Eltern</a:t>
            </a:r>
            <a:endParaRPr lang="de-DE" altLang="de-DE" sz="1800" b="1">
              <a:solidFill>
                <a:srgbClr val="FF0000"/>
              </a:solidFill>
              <a:latin typeface="Book Antiqua" pitchFamily="18" charset="0"/>
            </a:endParaRPr>
          </a:p>
          <a:p>
            <a:pPr algn="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algn="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sp>
        <p:nvSpPr>
          <p:cNvPr id="158730" name="Text Box 16"/>
          <p:cNvSpPr txBox="1">
            <a:spLocks noChangeArrowheads="1"/>
          </p:cNvSpPr>
          <p:nvPr/>
        </p:nvSpPr>
        <p:spPr bwMode="auto">
          <a:xfrm>
            <a:off x="4859338" y="26035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de-DE" altLang="de-DE" sz="1800">
                <a:latin typeface="Book Antiqua" pitchFamily="18" charset="0"/>
              </a:rPr>
              <a:t>Wir nehmen bei andern wahr:</a:t>
            </a:r>
          </a:p>
        </p:txBody>
      </p:sp>
      <p:sp>
        <p:nvSpPr>
          <p:cNvPr id="158731" name="Text Box 17"/>
          <p:cNvSpPr txBox="1">
            <a:spLocks noChangeArrowheads="1"/>
          </p:cNvSpPr>
          <p:nvPr/>
        </p:nvSpPr>
        <p:spPr bwMode="auto">
          <a:xfrm>
            <a:off x="1187450" y="254000"/>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de-DE" altLang="de-DE" sz="1800">
                <a:latin typeface="Book Antiqua" pitchFamily="18" charset="0"/>
              </a:rPr>
              <a:t>Wir nehmen bei uns wahr:</a:t>
            </a:r>
          </a:p>
        </p:txBody>
      </p:sp>
      <p:sp>
        <p:nvSpPr>
          <p:cNvPr id="158732" name="Text Box 20"/>
          <p:cNvSpPr txBox="1">
            <a:spLocks noChangeArrowheads="1"/>
          </p:cNvSpPr>
          <p:nvPr/>
        </p:nvSpPr>
        <p:spPr bwMode="auto">
          <a:xfrm>
            <a:off x="250825" y="692150"/>
            <a:ext cx="252095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p>
          <a:p>
            <a:pPr eaLnBrk="1" fontAlgn="ctr" hangingPunct="1">
              <a:lnSpc>
                <a:spcPct val="140000"/>
              </a:lnSpc>
              <a:spcBef>
                <a:spcPct val="0"/>
              </a:spcBef>
              <a:buFontTx/>
              <a:buNone/>
            </a:pPr>
            <a:r>
              <a:rPr lang="de-DE" altLang="de-DE" sz="1800" b="1">
                <a:solidFill>
                  <a:srgbClr val="CC3300"/>
                </a:solidFill>
                <a:latin typeface="Book Antiqua" pitchFamily="18" charset="0"/>
              </a:rPr>
              <a:t>Ziele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a:latin typeface="Book Antiqua" pitchFamily="18" charset="0"/>
              </a:rPr>
              <a:t> </a:t>
            </a:r>
          </a:p>
          <a:p>
            <a:pPr eaLnBrk="1" fontAlgn="ctr" hangingPunct="1">
              <a:lnSpc>
                <a:spcPct val="140000"/>
              </a:lnSpc>
              <a:spcBef>
                <a:spcPct val="0"/>
              </a:spcBef>
              <a:buFontTx/>
              <a:buNone/>
            </a:pPr>
            <a:r>
              <a:rPr lang="de-DE" altLang="de-DE" sz="1800" b="1">
                <a:solidFill>
                  <a:srgbClr val="FF9900"/>
                </a:solidFill>
                <a:latin typeface="Book Antiqua" pitchFamily="18" charset="0"/>
              </a:rPr>
              <a:t>Wünsche</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006600"/>
                </a:solidFill>
                <a:latin typeface="Book Antiqua" pitchFamily="18" charset="0"/>
              </a:rPr>
              <a:t>Familie</a:t>
            </a:r>
            <a:endParaRPr lang="de-DE" altLang="de-DE" sz="1800" b="1">
              <a:solidFill>
                <a:srgbClr val="CC3300"/>
              </a:solidFill>
              <a:latin typeface="Book Antiqua" pitchFamily="18" charset="0"/>
            </a:endParaRPr>
          </a:p>
          <a:p>
            <a:pPr eaLnBrk="1" fontAlgn="ctr" hangingPunct="1">
              <a:lnSpc>
                <a:spcPct val="140000"/>
              </a:lnSpc>
              <a:spcBef>
                <a:spcPct val="0"/>
              </a:spcBef>
              <a:buFontTx/>
              <a:buNone/>
            </a:pPr>
            <a:r>
              <a:rPr lang="de-DE" altLang="de-DE" sz="1800" b="1">
                <a:solidFill>
                  <a:srgbClr val="FF7C80"/>
                </a:solidFill>
                <a:latin typeface="Book Antiqua" pitchFamily="18" charset="0"/>
              </a:rPr>
              <a:t>Gefühle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0000CC"/>
                </a:solidFill>
                <a:latin typeface="Book Antiqua" pitchFamily="18" charset="0"/>
              </a:rPr>
              <a:t>Gewissen</a:t>
            </a:r>
          </a:p>
          <a:p>
            <a:pPr eaLnBrk="1" fontAlgn="ctr" hangingPunct="1">
              <a:lnSpc>
                <a:spcPct val="140000"/>
              </a:lnSpc>
              <a:spcBef>
                <a:spcPct val="0"/>
              </a:spcBef>
              <a:buFontTx/>
              <a:buNone/>
            </a:pPr>
            <a:r>
              <a:rPr lang="de-DE" altLang="de-DE" sz="1800" b="1">
                <a:latin typeface="Book Antiqua" pitchFamily="18" charset="0"/>
              </a:rPr>
              <a:t>Freunde </a:t>
            </a:r>
          </a:p>
          <a:p>
            <a:pP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eaLnBrk="1" fontAlgn="ctr" hangingPunct="1">
              <a:lnSpc>
                <a:spcPct val="140000"/>
              </a:lnSpc>
              <a:spcBef>
                <a:spcPct val="0"/>
              </a:spcBef>
              <a:buFontTx/>
              <a:buNone/>
            </a:pPr>
            <a:r>
              <a:rPr lang="de-DE" altLang="de-DE" sz="1800" b="1">
                <a:solidFill>
                  <a:srgbClr val="2525FF"/>
                </a:solidFill>
                <a:latin typeface="Book Antiqua" pitchFamily="18" charset="0"/>
              </a:rPr>
              <a:t>Eltern</a:t>
            </a:r>
            <a:endParaRPr lang="de-DE" altLang="de-DE" sz="1800" b="1">
              <a:solidFill>
                <a:srgbClr val="FF0000"/>
              </a:solidFill>
              <a:latin typeface="Book Antiqua" pitchFamily="18" charset="0"/>
            </a:endParaRPr>
          </a:p>
          <a:p>
            <a:pPr eaLnBrk="1" fontAlgn="ctr" hangingPunct="1">
              <a:lnSpc>
                <a:spcPct val="140000"/>
              </a:lnSpc>
              <a:spcBef>
                <a:spcPct val="0"/>
              </a:spcBef>
              <a:buFontTx/>
              <a:buNone/>
            </a:pPr>
            <a:r>
              <a:rPr lang="de-DE" altLang="de-DE" sz="1800" b="1">
                <a:solidFill>
                  <a:srgbClr val="003300"/>
                </a:solidFill>
                <a:latin typeface="Book Antiqua" pitchFamily="18" charset="0"/>
              </a:rPr>
              <a:t>eigene Grenzen </a:t>
            </a:r>
          </a:p>
          <a:p>
            <a:pP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pic>
        <p:nvPicPr>
          <p:cNvPr id="158733" name="Picture 21" descr="guetekra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44450"/>
            <a:ext cx="1150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073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9"/>
          <p:cNvSpPr>
            <a:spLocks noChangeArrowheads="1"/>
          </p:cNvSpPr>
          <p:nvPr/>
        </p:nvSpPr>
        <p:spPr bwMode="auto">
          <a:xfrm>
            <a:off x="900113" y="692150"/>
            <a:ext cx="7345362" cy="5545138"/>
          </a:xfrm>
          <a:prstGeom prst="rect">
            <a:avLst/>
          </a:prstGeom>
          <a:noFill/>
          <a:ln w="635000">
            <a:solidFill>
              <a:srgbClr val="FFFF00">
                <a:alpha val="50195"/>
              </a:srgb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Book Antiqua" pitchFamily="18" charset="0"/>
            </a:endParaRPr>
          </a:p>
        </p:txBody>
      </p:sp>
      <p:pic>
        <p:nvPicPr>
          <p:cNvPr id="161795" name="Picture 6" descr="BegegnKoz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95488"/>
            <a:ext cx="626427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7"/>
          <p:cNvSpPr>
            <a:spLocks noChangeArrowheads="1"/>
          </p:cNvSpPr>
          <p:nvPr/>
        </p:nvSpPr>
        <p:spPr bwMode="auto">
          <a:xfrm>
            <a:off x="2901950" y="1858963"/>
            <a:ext cx="3024188" cy="1181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Book Antiqua" pitchFamily="18" charset="0"/>
            </a:endParaRPr>
          </a:p>
        </p:txBody>
      </p:sp>
      <p:pic>
        <p:nvPicPr>
          <p:cNvPr id="161797" name="Picture 8" descr="Bajonett gespiege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82814">
            <a:off x="4398963" y="3903663"/>
            <a:ext cx="13684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9"/>
          <p:cNvSpPr>
            <a:spLocks noChangeArrowheads="1"/>
          </p:cNvSpPr>
          <p:nvPr/>
        </p:nvSpPr>
        <p:spPr bwMode="auto">
          <a:xfrm>
            <a:off x="3492500" y="2824163"/>
            <a:ext cx="2087563"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Book Antiqua" pitchFamily="18" charset="0"/>
            </a:endParaRPr>
          </a:p>
        </p:txBody>
      </p:sp>
      <p:pic>
        <p:nvPicPr>
          <p:cNvPr id="161799" name="Picture 10" descr="GuetekraftH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916113"/>
            <a:ext cx="216058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0" name="Picture 12" descr="guetek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44624"/>
            <a:ext cx="1150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1" name="Picture 16" descr="guetekra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5888" y="3489325"/>
            <a:ext cx="358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2" name="Picture 17" descr="guetekra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75" y="3575050"/>
            <a:ext cx="358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3" name="Text Box 20"/>
          <p:cNvSpPr txBox="1">
            <a:spLocks noChangeArrowheads="1"/>
          </p:cNvSpPr>
          <p:nvPr/>
        </p:nvSpPr>
        <p:spPr bwMode="auto">
          <a:xfrm>
            <a:off x="250825" y="692150"/>
            <a:ext cx="25209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p>
          <a:p>
            <a:pPr eaLnBrk="1" fontAlgn="ctr" hangingPunct="1">
              <a:lnSpc>
                <a:spcPct val="140000"/>
              </a:lnSpc>
              <a:spcBef>
                <a:spcPct val="0"/>
              </a:spcBef>
              <a:buFontTx/>
              <a:buNone/>
            </a:pPr>
            <a:r>
              <a:rPr lang="de-DE" altLang="de-DE" sz="1800" b="1">
                <a:solidFill>
                  <a:srgbClr val="CC3300"/>
                </a:solidFill>
                <a:latin typeface="Book Antiqua" pitchFamily="18" charset="0"/>
              </a:rPr>
              <a:t>Ziele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a:latin typeface="Book Antiqua" pitchFamily="18" charset="0"/>
              </a:rPr>
              <a:t> </a:t>
            </a:r>
          </a:p>
          <a:p>
            <a:pPr eaLnBrk="1" fontAlgn="ctr" hangingPunct="1">
              <a:lnSpc>
                <a:spcPct val="140000"/>
              </a:lnSpc>
              <a:spcBef>
                <a:spcPct val="0"/>
              </a:spcBef>
              <a:buFontTx/>
              <a:buNone/>
            </a:pPr>
            <a:r>
              <a:rPr lang="de-DE" altLang="de-DE" sz="1800" b="1">
                <a:solidFill>
                  <a:srgbClr val="FF9900"/>
                </a:solidFill>
                <a:latin typeface="Book Antiqua" pitchFamily="18" charset="0"/>
              </a:rPr>
              <a:t>Wünsche</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006600"/>
                </a:solidFill>
                <a:latin typeface="Book Antiqua" pitchFamily="18" charset="0"/>
              </a:rPr>
              <a:t>Familie</a:t>
            </a:r>
            <a:endParaRPr lang="de-DE" altLang="de-DE" sz="1800" b="1">
              <a:solidFill>
                <a:srgbClr val="CC3300"/>
              </a:solidFill>
              <a:latin typeface="Book Antiqua" pitchFamily="18" charset="0"/>
            </a:endParaRPr>
          </a:p>
          <a:p>
            <a:pPr eaLnBrk="1" fontAlgn="ctr" hangingPunct="1">
              <a:lnSpc>
                <a:spcPct val="140000"/>
              </a:lnSpc>
              <a:spcBef>
                <a:spcPct val="0"/>
              </a:spcBef>
              <a:buFontTx/>
              <a:buNone/>
            </a:pPr>
            <a:r>
              <a:rPr lang="de-DE" altLang="de-DE" sz="1800" b="1">
                <a:solidFill>
                  <a:srgbClr val="FF7C80"/>
                </a:solidFill>
                <a:latin typeface="Book Antiqua" pitchFamily="18" charset="0"/>
              </a:rPr>
              <a:t>Gefühle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0000CC"/>
                </a:solidFill>
                <a:latin typeface="Book Antiqua" pitchFamily="18" charset="0"/>
              </a:rPr>
              <a:t>Gewissen</a:t>
            </a:r>
          </a:p>
          <a:p>
            <a:pPr eaLnBrk="1" fontAlgn="ctr" hangingPunct="1">
              <a:lnSpc>
                <a:spcPct val="140000"/>
              </a:lnSpc>
              <a:spcBef>
                <a:spcPct val="0"/>
              </a:spcBef>
              <a:buFontTx/>
              <a:buNone/>
            </a:pPr>
            <a:r>
              <a:rPr lang="de-DE" altLang="de-DE" sz="1800" b="1">
                <a:latin typeface="Book Antiqua" pitchFamily="18" charset="0"/>
              </a:rPr>
              <a:t>Freunde </a:t>
            </a:r>
          </a:p>
          <a:p>
            <a:pP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eaLnBrk="1" fontAlgn="ctr" hangingPunct="1">
              <a:lnSpc>
                <a:spcPct val="140000"/>
              </a:lnSpc>
              <a:spcBef>
                <a:spcPct val="0"/>
              </a:spcBef>
              <a:buFontTx/>
              <a:buNone/>
            </a:pPr>
            <a:r>
              <a:rPr lang="de-DE" altLang="de-DE" sz="1800" b="1">
                <a:solidFill>
                  <a:srgbClr val="2525FF"/>
                </a:solidFill>
                <a:latin typeface="Book Antiqua" pitchFamily="18" charset="0"/>
              </a:rPr>
              <a:t>Eltern</a:t>
            </a:r>
            <a:endParaRPr lang="de-DE" altLang="de-DE" sz="1800" b="1">
              <a:solidFill>
                <a:srgbClr val="FF0000"/>
              </a:solidFill>
              <a:latin typeface="Book Antiqua" pitchFamily="18" charset="0"/>
            </a:endParaRPr>
          </a:p>
          <a:p>
            <a:pP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sp>
        <p:nvSpPr>
          <p:cNvPr id="161804" name="Text Box 21"/>
          <p:cNvSpPr txBox="1">
            <a:spLocks noChangeArrowheads="1"/>
          </p:cNvSpPr>
          <p:nvPr/>
        </p:nvSpPr>
        <p:spPr bwMode="auto">
          <a:xfrm>
            <a:off x="6804025" y="692150"/>
            <a:ext cx="20891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r>
              <a:rPr lang="de-DE" altLang="de-DE" sz="1800">
                <a:latin typeface="Book Antiqua" pitchFamily="18" charset="0"/>
              </a:rPr>
              <a:t> </a:t>
            </a:r>
          </a:p>
          <a:p>
            <a:pPr algn="r" eaLnBrk="1" fontAlgn="ctr" hangingPunct="1">
              <a:lnSpc>
                <a:spcPct val="140000"/>
              </a:lnSpc>
              <a:spcBef>
                <a:spcPct val="0"/>
              </a:spcBef>
              <a:buFontTx/>
              <a:buNone/>
            </a:pPr>
            <a:r>
              <a:rPr lang="de-DE" altLang="de-DE" sz="1800" b="1">
                <a:solidFill>
                  <a:srgbClr val="CC3300"/>
                </a:solidFill>
                <a:latin typeface="Book Antiqua" pitchFamily="18" charset="0"/>
              </a:rPr>
              <a:t>Ziele</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FF9900"/>
                </a:solidFill>
                <a:latin typeface="Book Antiqua" pitchFamily="18" charset="0"/>
              </a:rPr>
              <a:t>Wünsche</a:t>
            </a:r>
          </a:p>
          <a:p>
            <a:pPr algn="r" eaLnBrk="1" fontAlgn="ctr" hangingPunct="1">
              <a:lnSpc>
                <a:spcPct val="140000"/>
              </a:lnSpc>
              <a:spcBef>
                <a:spcPct val="0"/>
              </a:spcBef>
              <a:buFontTx/>
              <a:buNone/>
            </a:pPr>
            <a:r>
              <a:rPr lang="de-DE" altLang="de-DE" sz="1800" b="1">
                <a:solidFill>
                  <a:srgbClr val="006600"/>
                </a:solidFill>
                <a:latin typeface="Book Antiqua" pitchFamily="18" charset="0"/>
              </a:rPr>
              <a:t>Familie</a:t>
            </a:r>
            <a:r>
              <a:rPr lang="de-DE" altLang="de-DE" sz="1800">
                <a:latin typeface="Book Antiqua" pitchFamily="18" charset="0"/>
              </a:rPr>
              <a:t> </a:t>
            </a:r>
          </a:p>
          <a:p>
            <a:pPr algn="r" eaLnBrk="1" fontAlgn="ctr" hangingPunct="1">
              <a:lnSpc>
                <a:spcPct val="140000"/>
              </a:lnSpc>
              <a:spcBef>
                <a:spcPct val="0"/>
              </a:spcBef>
              <a:buFontTx/>
              <a:buNone/>
            </a:pPr>
            <a:r>
              <a:rPr lang="de-DE" altLang="de-DE" sz="1800" b="1">
                <a:solidFill>
                  <a:srgbClr val="FF6D70"/>
                </a:solidFill>
                <a:latin typeface="Book Antiqua" pitchFamily="18" charset="0"/>
              </a:rPr>
              <a:t>Gefühle</a:t>
            </a:r>
          </a:p>
          <a:p>
            <a:pPr algn="r" eaLnBrk="1" fontAlgn="ctr" hangingPunct="1">
              <a:lnSpc>
                <a:spcPct val="140000"/>
              </a:lnSpc>
              <a:spcBef>
                <a:spcPct val="0"/>
              </a:spcBef>
              <a:buFontTx/>
              <a:buNone/>
            </a:pPr>
            <a:r>
              <a:rPr lang="de-DE" altLang="de-DE" sz="1800">
                <a:latin typeface="Book Antiqua" pitchFamily="18" charset="0"/>
              </a:rPr>
              <a:t> </a:t>
            </a:r>
            <a:r>
              <a:rPr lang="de-DE" altLang="de-DE" sz="1800" b="1">
                <a:solidFill>
                  <a:srgbClr val="0000CC"/>
                </a:solidFill>
                <a:latin typeface="Book Antiqua" pitchFamily="18" charset="0"/>
              </a:rPr>
              <a:t>Gewissen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latin typeface="Book Antiqua" pitchFamily="18" charset="0"/>
              </a:rPr>
              <a:t>Freunde</a:t>
            </a:r>
          </a:p>
          <a:p>
            <a:pPr algn="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algn="r" eaLnBrk="1" fontAlgn="ctr" hangingPunct="1">
              <a:lnSpc>
                <a:spcPct val="140000"/>
              </a:lnSpc>
              <a:spcBef>
                <a:spcPct val="0"/>
              </a:spcBef>
              <a:buFontTx/>
              <a:buNone/>
            </a:pPr>
            <a:r>
              <a:rPr lang="de-DE" altLang="de-DE" sz="1800" b="1">
                <a:solidFill>
                  <a:srgbClr val="2525FF"/>
                </a:solidFill>
                <a:latin typeface="Book Antiqua" pitchFamily="18" charset="0"/>
              </a:rPr>
              <a:t>Eltern</a:t>
            </a:r>
          </a:p>
          <a:p>
            <a:pPr algn="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algn="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sp>
        <p:nvSpPr>
          <p:cNvPr id="161805" name="Text Box 22"/>
          <p:cNvSpPr txBox="1">
            <a:spLocks noChangeArrowheads="1"/>
          </p:cNvSpPr>
          <p:nvPr/>
        </p:nvSpPr>
        <p:spPr bwMode="auto">
          <a:xfrm>
            <a:off x="1835150" y="404813"/>
            <a:ext cx="554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2400" b="1">
                <a:solidFill>
                  <a:srgbClr val="0000CC"/>
                </a:solidFill>
                <a:latin typeface="Book Antiqua" pitchFamily="18" charset="0"/>
              </a:rPr>
              <a:t>„gemeinsam den Misstand abbauen!“</a:t>
            </a:r>
          </a:p>
        </p:txBody>
      </p:sp>
      <p:sp>
        <p:nvSpPr>
          <p:cNvPr id="161806" name="Text Box 23"/>
          <p:cNvSpPr txBox="1">
            <a:spLocks noChangeArrowheads="1"/>
          </p:cNvSpPr>
          <p:nvPr/>
        </p:nvSpPr>
        <p:spPr bwMode="auto">
          <a:xfrm>
            <a:off x="0" y="573405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2400" b="1">
                <a:solidFill>
                  <a:srgbClr val="0000CC"/>
                </a:solidFill>
                <a:latin typeface="Book Antiqua" pitchFamily="18" charset="0"/>
              </a:rPr>
              <a:t>Gemeinsamkeiten</a:t>
            </a:r>
            <a:r>
              <a:rPr lang="de-DE" altLang="de-DE" sz="1800" b="1">
                <a:solidFill>
                  <a:srgbClr val="0000CC"/>
                </a:solidFill>
                <a:latin typeface="Book Antiqua" pitchFamily="18" charset="0"/>
              </a:rPr>
              <a:t> </a:t>
            </a:r>
            <a:br>
              <a:rPr lang="de-DE" altLang="de-DE" sz="1800" b="1">
                <a:solidFill>
                  <a:srgbClr val="0000CC"/>
                </a:solidFill>
                <a:latin typeface="Book Antiqua" pitchFamily="18" charset="0"/>
              </a:rPr>
            </a:br>
            <a:r>
              <a:rPr lang="de-DE" altLang="de-DE" sz="1800" b="1">
                <a:solidFill>
                  <a:srgbClr val="0000CC"/>
                </a:solidFill>
                <a:latin typeface="Book Antiqua" pitchFamily="18" charset="0"/>
              </a:rPr>
              <a:t>... „Menschlichkeit!“ „Freiheit!“ „Gerechtigkeit!“ u. a.</a:t>
            </a:r>
            <a:br>
              <a:rPr lang="de-DE" altLang="de-DE" sz="1800" b="1">
                <a:solidFill>
                  <a:srgbClr val="0000CC"/>
                </a:solidFill>
                <a:latin typeface="Book Antiqua" pitchFamily="18" charset="0"/>
              </a:rPr>
            </a:br>
            <a:r>
              <a:rPr lang="de-DE" altLang="de-DE" sz="1800" b="1">
                <a:solidFill>
                  <a:srgbClr val="0000CC"/>
                </a:solidFill>
                <a:latin typeface="Book Antiqua" pitchFamily="18" charset="0"/>
              </a:rPr>
              <a:t>Mangel daran ist </a:t>
            </a:r>
            <a:r>
              <a:rPr lang="de-DE" altLang="de-DE" sz="2400" b="1">
                <a:solidFill>
                  <a:srgbClr val="0000CC"/>
                </a:solidFill>
                <a:latin typeface="Book Antiqua" pitchFamily="18" charset="0"/>
              </a:rPr>
              <a:t>Missstand – abbauen</a:t>
            </a:r>
            <a:r>
              <a:rPr lang="de-DE" altLang="de-DE" sz="1800" b="1">
                <a:solidFill>
                  <a:srgbClr val="0000CC"/>
                </a:solidFill>
                <a:latin typeface="Book Antiqua" pitchFamily="18" charset="0"/>
              </a:rPr>
              <a:t> </a:t>
            </a:r>
            <a:r>
              <a:rPr lang="de-DE" altLang="de-DE" sz="1800" b="1">
                <a:solidFill>
                  <a:srgbClr val="FF3300"/>
                </a:solidFill>
                <a:latin typeface="Book Antiqua" pitchFamily="18" charset="0"/>
              </a:rPr>
              <a:t>ist </a:t>
            </a:r>
            <a:r>
              <a:rPr lang="de-DE" altLang="de-DE" sz="1800" b="1">
                <a:solidFill>
                  <a:srgbClr val="FF0000"/>
                </a:solidFill>
                <a:latin typeface="Book Antiqua" pitchFamily="18" charset="0"/>
              </a:rPr>
              <a:t>im Interesse aller</a:t>
            </a:r>
            <a:r>
              <a:rPr lang="de-DE" altLang="de-DE" sz="1800" b="1">
                <a:solidFill>
                  <a:srgbClr val="CC0000"/>
                </a:solidFill>
                <a:latin typeface="Book Antiqua" pitchFamily="18" charset="0"/>
              </a:rPr>
              <a:t>, also gemeinsam</a:t>
            </a:r>
            <a:r>
              <a:rPr lang="de-DE" altLang="de-DE" sz="1800" b="1">
                <a:solidFill>
                  <a:srgbClr val="0000CC"/>
                </a:solidFill>
                <a:latin typeface="Book Antiqua" pitchFamily="18" charset="0"/>
              </a:rPr>
              <a:t>!</a:t>
            </a:r>
          </a:p>
        </p:txBody>
      </p:sp>
    </p:spTree>
    <p:extLst>
      <p:ext uri="{BB962C8B-B14F-4D97-AF65-F5344CB8AC3E}">
        <p14:creationId xmlns:p14="http://schemas.microsoft.com/office/powerpoint/2010/main" val="1292965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5"/>
          <p:cNvSpPr>
            <a:spLocks noChangeArrowheads="1"/>
          </p:cNvSpPr>
          <p:nvPr/>
        </p:nvSpPr>
        <p:spPr bwMode="auto">
          <a:xfrm>
            <a:off x="900113" y="692150"/>
            <a:ext cx="7345362" cy="5545138"/>
          </a:xfrm>
          <a:prstGeom prst="rect">
            <a:avLst/>
          </a:prstGeom>
          <a:noFill/>
          <a:ln w="635000">
            <a:solidFill>
              <a:srgbClr val="FFFF00">
                <a:alpha val="50195"/>
              </a:srgb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Book Antiqua" pitchFamily="18" charset="0"/>
            </a:endParaRPr>
          </a:p>
        </p:txBody>
      </p:sp>
      <p:pic>
        <p:nvPicPr>
          <p:cNvPr id="163843" name="Picture 3" descr="Bajonett gespiege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989">
            <a:off x="4067175" y="3209925"/>
            <a:ext cx="13684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4" name="Picture 4" descr="IntM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325" y="2565400"/>
            <a:ext cx="63373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3" name="Text Box 5"/>
          <p:cNvSpPr txBox="1">
            <a:spLocks noChangeArrowheads="1"/>
          </p:cNvSpPr>
          <p:nvPr/>
        </p:nvSpPr>
        <p:spPr bwMode="auto">
          <a:xfrm>
            <a:off x="1835150" y="246063"/>
            <a:ext cx="5543550" cy="1311275"/>
          </a:xfrm>
          <a:prstGeom prst="rect">
            <a:avLst/>
          </a:prstGeom>
          <a:noFill/>
          <a:ln>
            <a:noFill/>
          </a:ln>
          <a:effectLst/>
          <a:extLst>
            <a:ext uri="{909E8E84-426E-40DD-AFC4-6F175D3DCCD1}">
              <a14:hiddenFill xmlns:a14="http://schemas.microsoft.com/office/drawing/2010/main">
                <a:gradFill rotWithShape="1">
                  <a:gsLst>
                    <a:gs pos="0">
                      <a:srgbClr val="CCFF99">
                        <a:alpha val="0"/>
                      </a:srgbClr>
                    </a:gs>
                    <a:gs pos="50000">
                      <a:srgbClr val="CCFF99">
                        <a:alpha val="52000"/>
                      </a:srgbClr>
                    </a:gs>
                    <a:gs pos="100000">
                      <a:srgbClr val="CCFF99">
                        <a:alpha val="0"/>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3200" b="1">
                <a:solidFill>
                  <a:srgbClr val="008000"/>
                </a:solidFill>
                <a:latin typeface="Bookman Old Style" pitchFamily="18" charset="0"/>
              </a:rPr>
              <a:t>Gütekraft ist ein</a:t>
            </a:r>
          </a:p>
          <a:p>
            <a:pPr algn="ctr">
              <a:spcBef>
                <a:spcPct val="50000"/>
              </a:spcBef>
              <a:defRPr/>
            </a:pPr>
            <a:r>
              <a:rPr lang="de-DE" sz="3200" b="1">
                <a:solidFill>
                  <a:srgbClr val="008000"/>
                </a:solidFill>
                <a:latin typeface="Bookman Old Style" pitchFamily="18" charset="0"/>
              </a:rPr>
              <a:t>Interaktionsmuster</a:t>
            </a:r>
          </a:p>
        </p:txBody>
      </p:sp>
      <p:pic>
        <p:nvPicPr>
          <p:cNvPr id="163848" name="Picture 6" descr="guetekra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850" y="3155950"/>
            <a:ext cx="1225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9" name="Picture 12" descr="guetek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357563"/>
            <a:ext cx="3587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0" name="Picture 13" descr="guetek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3400425"/>
            <a:ext cx="358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1" name="Text Box 16"/>
          <p:cNvSpPr txBox="1">
            <a:spLocks noChangeArrowheads="1"/>
          </p:cNvSpPr>
          <p:nvPr/>
        </p:nvSpPr>
        <p:spPr bwMode="auto">
          <a:xfrm>
            <a:off x="250825" y="692150"/>
            <a:ext cx="25209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p>
          <a:p>
            <a:pPr eaLnBrk="1" fontAlgn="ctr" hangingPunct="1">
              <a:lnSpc>
                <a:spcPct val="140000"/>
              </a:lnSpc>
              <a:spcBef>
                <a:spcPct val="0"/>
              </a:spcBef>
              <a:buFontTx/>
              <a:buNone/>
            </a:pPr>
            <a:r>
              <a:rPr lang="de-DE" altLang="de-DE" sz="1800" b="1">
                <a:solidFill>
                  <a:srgbClr val="CC3300"/>
                </a:solidFill>
                <a:latin typeface="Book Antiqua" pitchFamily="18" charset="0"/>
              </a:rPr>
              <a:t>Ziele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a:latin typeface="Book Antiqua" pitchFamily="18" charset="0"/>
              </a:rPr>
              <a:t> </a:t>
            </a:r>
          </a:p>
          <a:p>
            <a:pPr eaLnBrk="1" fontAlgn="ctr" hangingPunct="1">
              <a:lnSpc>
                <a:spcPct val="140000"/>
              </a:lnSpc>
              <a:spcBef>
                <a:spcPct val="0"/>
              </a:spcBef>
              <a:buFontTx/>
              <a:buNone/>
            </a:pPr>
            <a:r>
              <a:rPr lang="de-DE" altLang="de-DE" sz="1800" b="1">
                <a:solidFill>
                  <a:srgbClr val="FF9900"/>
                </a:solidFill>
                <a:latin typeface="Book Antiqua" pitchFamily="18" charset="0"/>
              </a:rPr>
              <a:t>Wünsche</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006600"/>
                </a:solidFill>
                <a:latin typeface="Book Antiqua" pitchFamily="18" charset="0"/>
              </a:rPr>
              <a:t>Familie</a:t>
            </a:r>
            <a:endParaRPr lang="de-DE" altLang="de-DE" sz="1800" b="1">
              <a:solidFill>
                <a:srgbClr val="CC3300"/>
              </a:solidFill>
              <a:latin typeface="Book Antiqua" pitchFamily="18" charset="0"/>
            </a:endParaRPr>
          </a:p>
          <a:p>
            <a:pPr eaLnBrk="1" fontAlgn="ctr" hangingPunct="1">
              <a:lnSpc>
                <a:spcPct val="140000"/>
              </a:lnSpc>
              <a:spcBef>
                <a:spcPct val="0"/>
              </a:spcBef>
              <a:buFontTx/>
              <a:buNone/>
            </a:pPr>
            <a:r>
              <a:rPr lang="de-DE" altLang="de-DE" sz="1800" b="1">
                <a:solidFill>
                  <a:srgbClr val="FF7C80"/>
                </a:solidFill>
                <a:latin typeface="Book Antiqua" pitchFamily="18" charset="0"/>
              </a:rPr>
              <a:t>Gefühle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0000CC"/>
                </a:solidFill>
                <a:latin typeface="Book Antiqua" pitchFamily="18" charset="0"/>
              </a:rPr>
              <a:t>Gewissen</a:t>
            </a:r>
          </a:p>
          <a:p>
            <a:pPr eaLnBrk="1" fontAlgn="ctr" hangingPunct="1">
              <a:lnSpc>
                <a:spcPct val="140000"/>
              </a:lnSpc>
              <a:spcBef>
                <a:spcPct val="0"/>
              </a:spcBef>
              <a:buFontTx/>
              <a:buNone/>
            </a:pPr>
            <a:r>
              <a:rPr lang="de-DE" altLang="de-DE" sz="1800" b="1">
                <a:latin typeface="Book Antiqua" pitchFamily="18" charset="0"/>
              </a:rPr>
              <a:t>Freunde </a:t>
            </a:r>
          </a:p>
          <a:p>
            <a:pP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eaLnBrk="1" fontAlgn="ctr" hangingPunct="1">
              <a:lnSpc>
                <a:spcPct val="140000"/>
              </a:lnSpc>
              <a:spcBef>
                <a:spcPct val="0"/>
              </a:spcBef>
              <a:buFontTx/>
              <a:buNone/>
            </a:pPr>
            <a:r>
              <a:rPr lang="de-DE" altLang="de-DE" sz="1800" b="1">
                <a:solidFill>
                  <a:srgbClr val="2525FF"/>
                </a:solidFill>
                <a:latin typeface="Book Antiqua" pitchFamily="18" charset="0"/>
              </a:rPr>
              <a:t>Eltern</a:t>
            </a:r>
            <a:endParaRPr lang="de-DE" altLang="de-DE" sz="1800" b="1">
              <a:solidFill>
                <a:srgbClr val="FF0000"/>
              </a:solidFill>
              <a:latin typeface="Book Antiqua" pitchFamily="18" charset="0"/>
            </a:endParaRPr>
          </a:p>
          <a:p>
            <a:pP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sp>
        <p:nvSpPr>
          <p:cNvPr id="163852" name="Text Box 17"/>
          <p:cNvSpPr txBox="1">
            <a:spLocks noChangeArrowheads="1"/>
          </p:cNvSpPr>
          <p:nvPr/>
        </p:nvSpPr>
        <p:spPr bwMode="auto">
          <a:xfrm>
            <a:off x="6804025" y="692150"/>
            <a:ext cx="20891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r>
              <a:rPr lang="de-DE" altLang="de-DE" sz="1800">
                <a:latin typeface="Book Antiqua" pitchFamily="18" charset="0"/>
              </a:rPr>
              <a:t> </a:t>
            </a:r>
          </a:p>
          <a:p>
            <a:pPr algn="r" eaLnBrk="1" fontAlgn="ctr" hangingPunct="1">
              <a:lnSpc>
                <a:spcPct val="140000"/>
              </a:lnSpc>
              <a:spcBef>
                <a:spcPct val="0"/>
              </a:spcBef>
              <a:buFontTx/>
              <a:buNone/>
            </a:pPr>
            <a:r>
              <a:rPr lang="de-DE" altLang="de-DE" sz="1800" b="1">
                <a:solidFill>
                  <a:srgbClr val="CC3300"/>
                </a:solidFill>
                <a:latin typeface="Book Antiqua" pitchFamily="18" charset="0"/>
              </a:rPr>
              <a:t>Ziele</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FF9900"/>
                </a:solidFill>
                <a:latin typeface="Book Antiqua" pitchFamily="18" charset="0"/>
              </a:rPr>
              <a:t>Wünsche</a:t>
            </a:r>
          </a:p>
          <a:p>
            <a:pPr algn="r" eaLnBrk="1" fontAlgn="ctr" hangingPunct="1">
              <a:lnSpc>
                <a:spcPct val="140000"/>
              </a:lnSpc>
              <a:spcBef>
                <a:spcPct val="0"/>
              </a:spcBef>
              <a:buFontTx/>
              <a:buNone/>
            </a:pPr>
            <a:r>
              <a:rPr lang="de-DE" altLang="de-DE" sz="1800" b="1">
                <a:solidFill>
                  <a:srgbClr val="006600"/>
                </a:solidFill>
                <a:latin typeface="Book Antiqua" pitchFamily="18" charset="0"/>
              </a:rPr>
              <a:t>Familie</a:t>
            </a:r>
            <a:r>
              <a:rPr lang="de-DE" altLang="de-DE" sz="1800">
                <a:latin typeface="Book Antiqua" pitchFamily="18" charset="0"/>
              </a:rPr>
              <a:t> </a:t>
            </a:r>
          </a:p>
          <a:p>
            <a:pPr algn="r" eaLnBrk="1" fontAlgn="ctr" hangingPunct="1">
              <a:lnSpc>
                <a:spcPct val="140000"/>
              </a:lnSpc>
              <a:spcBef>
                <a:spcPct val="0"/>
              </a:spcBef>
              <a:buFontTx/>
              <a:buNone/>
            </a:pPr>
            <a:r>
              <a:rPr lang="de-DE" altLang="de-DE" sz="1800" b="1">
                <a:solidFill>
                  <a:srgbClr val="FF6D70"/>
                </a:solidFill>
                <a:latin typeface="Book Antiqua" pitchFamily="18" charset="0"/>
              </a:rPr>
              <a:t>Gefühle</a:t>
            </a:r>
          </a:p>
          <a:p>
            <a:pPr algn="r" eaLnBrk="1" fontAlgn="ctr" hangingPunct="1">
              <a:lnSpc>
                <a:spcPct val="140000"/>
              </a:lnSpc>
              <a:spcBef>
                <a:spcPct val="0"/>
              </a:spcBef>
              <a:buFontTx/>
              <a:buNone/>
            </a:pPr>
            <a:r>
              <a:rPr lang="de-DE" altLang="de-DE" sz="1800">
                <a:latin typeface="Book Antiqua" pitchFamily="18" charset="0"/>
              </a:rPr>
              <a:t> </a:t>
            </a:r>
            <a:r>
              <a:rPr lang="de-DE" altLang="de-DE" sz="1800" b="1">
                <a:solidFill>
                  <a:srgbClr val="0000CC"/>
                </a:solidFill>
                <a:latin typeface="Book Antiqua" pitchFamily="18" charset="0"/>
              </a:rPr>
              <a:t>Gewissen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latin typeface="Book Antiqua" pitchFamily="18" charset="0"/>
              </a:rPr>
              <a:t>Freunde</a:t>
            </a:r>
          </a:p>
          <a:p>
            <a:pPr algn="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algn="r" eaLnBrk="1" fontAlgn="ctr" hangingPunct="1">
              <a:lnSpc>
                <a:spcPct val="140000"/>
              </a:lnSpc>
              <a:spcBef>
                <a:spcPct val="0"/>
              </a:spcBef>
              <a:buFontTx/>
              <a:buNone/>
            </a:pPr>
            <a:r>
              <a:rPr lang="de-DE" altLang="de-DE" sz="1800" b="1">
                <a:solidFill>
                  <a:srgbClr val="2525FF"/>
                </a:solidFill>
                <a:latin typeface="Book Antiqua" pitchFamily="18" charset="0"/>
              </a:rPr>
              <a:t>Eltern</a:t>
            </a:r>
          </a:p>
          <a:p>
            <a:pPr algn="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algn="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sp>
        <p:nvSpPr>
          <p:cNvPr id="163853" name="Text Box 18"/>
          <p:cNvSpPr txBox="1">
            <a:spLocks noChangeArrowheads="1"/>
          </p:cNvSpPr>
          <p:nvPr/>
        </p:nvSpPr>
        <p:spPr bwMode="auto">
          <a:xfrm>
            <a:off x="0" y="573405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2400" b="1">
                <a:solidFill>
                  <a:srgbClr val="0000CC"/>
                </a:solidFill>
                <a:latin typeface="Book Antiqua" pitchFamily="18" charset="0"/>
              </a:rPr>
              <a:t>Gemeinsamkeiten</a:t>
            </a:r>
            <a:r>
              <a:rPr lang="de-DE" altLang="de-DE" sz="1800" b="1">
                <a:solidFill>
                  <a:srgbClr val="0000CC"/>
                </a:solidFill>
                <a:latin typeface="Book Antiqua" pitchFamily="18" charset="0"/>
              </a:rPr>
              <a:t> </a:t>
            </a:r>
            <a:br>
              <a:rPr lang="de-DE" altLang="de-DE" sz="1800" b="1">
                <a:solidFill>
                  <a:srgbClr val="0000CC"/>
                </a:solidFill>
                <a:latin typeface="Book Antiqua" pitchFamily="18" charset="0"/>
              </a:rPr>
            </a:br>
            <a:r>
              <a:rPr lang="de-DE" altLang="de-DE" sz="1800" b="1">
                <a:solidFill>
                  <a:srgbClr val="0000CC"/>
                </a:solidFill>
                <a:latin typeface="Book Antiqua" pitchFamily="18" charset="0"/>
              </a:rPr>
              <a:t>... „Menschlichkeit!“ „Freiheit!“ „Gerechtigkeit!“ u. a.</a:t>
            </a:r>
            <a:br>
              <a:rPr lang="de-DE" altLang="de-DE" sz="1800" b="1">
                <a:solidFill>
                  <a:srgbClr val="0000CC"/>
                </a:solidFill>
                <a:latin typeface="Book Antiqua" pitchFamily="18" charset="0"/>
              </a:rPr>
            </a:br>
            <a:r>
              <a:rPr lang="de-DE" altLang="de-DE" sz="1800" b="1">
                <a:solidFill>
                  <a:srgbClr val="0000CC"/>
                </a:solidFill>
                <a:latin typeface="Book Antiqua" pitchFamily="18" charset="0"/>
              </a:rPr>
              <a:t>Mangel daran ist </a:t>
            </a:r>
            <a:r>
              <a:rPr lang="de-DE" altLang="de-DE" sz="2400" b="1">
                <a:solidFill>
                  <a:srgbClr val="0000CC"/>
                </a:solidFill>
                <a:latin typeface="Book Antiqua" pitchFamily="18" charset="0"/>
              </a:rPr>
              <a:t>Missstand – abbauen</a:t>
            </a:r>
            <a:r>
              <a:rPr lang="de-DE" altLang="de-DE" sz="1800" b="1">
                <a:solidFill>
                  <a:srgbClr val="0000CC"/>
                </a:solidFill>
                <a:latin typeface="Book Antiqua" pitchFamily="18" charset="0"/>
              </a:rPr>
              <a:t> </a:t>
            </a:r>
            <a:r>
              <a:rPr lang="de-DE" altLang="de-DE" sz="1800" b="1">
                <a:solidFill>
                  <a:srgbClr val="FF3300"/>
                </a:solidFill>
                <a:latin typeface="Book Antiqua" pitchFamily="18" charset="0"/>
              </a:rPr>
              <a:t>ist </a:t>
            </a:r>
            <a:r>
              <a:rPr lang="de-DE" altLang="de-DE" sz="1800" b="1">
                <a:solidFill>
                  <a:srgbClr val="FF0000"/>
                </a:solidFill>
                <a:latin typeface="Book Antiqua" pitchFamily="18" charset="0"/>
              </a:rPr>
              <a:t>im Interesse aller</a:t>
            </a:r>
            <a:r>
              <a:rPr lang="de-DE" altLang="de-DE" sz="1800" b="1">
                <a:solidFill>
                  <a:srgbClr val="CC0000"/>
                </a:solidFill>
                <a:latin typeface="Book Antiqua" pitchFamily="18" charset="0"/>
              </a:rPr>
              <a:t>, also gemeinsam</a:t>
            </a:r>
            <a:r>
              <a:rPr lang="de-DE" altLang="de-DE" sz="1800" b="1">
                <a:solidFill>
                  <a:srgbClr val="0000CC"/>
                </a:solidFill>
                <a:latin typeface="Book Antiqua" pitchFamily="18" charset="0"/>
              </a:rPr>
              <a:t>!</a:t>
            </a:r>
          </a:p>
        </p:txBody>
      </p:sp>
      <p:pic>
        <p:nvPicPr>
          <p:cNvPr id="13" name="Picture 12" descr="guetekra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44450"/>
            <a:ext cx="1150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02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6632"/>
            <a:ext cx="8229600" cy="5688632"/>
          </a:xfrm>
        </p:spPr>
        <p:txBody>
          <a:bodyPr>
            <a:noAutofit/>
          </a:bodyPr>
          <a:lstStyle/>
          <a:p>
            <a:pPr marL="0" lvl="0" indent="0" algn="ctr">
              <a:buNone/>
            </a:pPr>
            <a:r>
              <a:rPr lang="de-AT" sz="2700" b="1" dirty="0" smtClean="0"/>
              <a:t>These 1</a:t>
            </a:r>
          </a:p>
          <a:p>
            <a:pPr marL="0" lvl="0" indent="0">
              <a:buNone/>
            </a:pPr>
            <a:endParaRPr lang="de-AT" sz="2700" b="1" dirty="0" smtClean="0"/>
          </a:p>
          <a:p>
            <a:pPr marL="0" lvl="0" indent="0">
              <a:buNone/>
            </a:pPr>
            <a:r>
              <a:rPr lang="de-AT" sz="2700" b="1" dirty="0" smtClean="0"/>
              <a:t>Der </a:t>
            </a:r>
            <a:r>
              <a:rPr lang="de-AT" sz="2700" b="1" dirty="0"/>
              <a:t>Begriff „Gütekraft“ bezeichnet weltanschaulich übergreifend das Grundkonzept gewaltfreien Vorgehens, von Martin Arnold erarbeitet als Synthese und Erweiterung </a:t>
            </a:r>
            <a:r>
              <a:rPr lang="de-AT" sz="2700" b="1" dirty="0" smtClean="0"/>
              <a:t>dreier </a:t>
            </a:r>
            <a:r>
              <a:rPr lang="de-AT" sz="2700" b="1" dirty="0"/>
              <a:t>Konzepte </a:t>
            </a:r>
            <a:r>
              <a:rPr lang="de-AT" sz="2700" b="1" dirty="0" smtClean="0"/>
              <a:t>aus </a:t>
            </a:r>
            <a:r>
              <a:rPr lang="de-AT" sz="2700" b="1" dirty="0"/>
              <a:t>unterschiedlichen weltanschaulichen Traditionen: von der Christin Hildegard Goss-Mayr, von dem Hindu Mohandas K. Gandhi und von dem Atheisten Bart de Ligt.* </a:t>
            </a:r>
            <a:r>
              <a:rPr lang="de-AT" sz="2700" b="1" dirty="0" smtClean="0"/>
              <a:t/>
            </a:r>
            <a:br>
              <a:rPr lang="de-AT" sz="2700" b="1" dirty="0" smtClean="0"/>
            </a:br>
            <a:r>
              <a:rPr lang="de-AT" sz="2700" b="1" dirty="0" smtClean="0"/>
              <a:t>Der </a:t>
            </a:r>
            <a:r>
              <a:rPr lang="de-AT" sz="2700" b="1" dirty="0"/>
              <a:t>Name „Gütekraft“ erscheint für diese Synthese passend, weil er zwei „gewaltfreie“ Qualitäten – Güte und Kraft – verbindet, die sich ihrerseits in allen Konzepten </a:t>
            </a:r>
            <a:r>
              <a:rPr lang="de-AT" sz="2700" b="1" dirty="0" smtClean="0"/>
              <a:t>wiederfinden</a:t>
            </a:r>
            <a:r>
              <a:rPr lang="de-AT" sz="2700" b="1" dirty="0"/>
              <a:t>.</a:t>
            </a:r>
            <a:endParaRPr lang="de-AT" sz="2700" b="1" dirty="0" smtClean="0"/>
          </a:p>
        </p:txBody>
      </p:sp>
      <p:sp>
        <p:nvSpPr>
          <p:cNvPr id="5" name="Textfeld 4"/>
          <p:cNvSpPr txBox="1"/>
          <p:nvPr/>
        </p:nvSpPr>
        <p:spPr>
          <a:xfrm>
            <a:off x="539552" y="5949280"/>
            <a:ext cx="8136904" cy="369332"/>
          </a:xfrm>
          <a:prstGeom prst="rect">
            <a:avLst/>
          </a:prstGeom>
          <a:noFill/>
        </p:spPr>
        <p:txBody>
          <a:bodyPr wrap="square" rtlCol="0">
            <a:spAutoFit/>
          </a:bodyPr>
          <a:lstStyle/>
          <a:p>
            <a:r>
              <a:rPr lang="de-AT" dirty="0" smtClean="0"/>
              <a:t>* Literatur sowie Bild- und Ton-Medien zum Thema siehe: </a:t>
            </a:r>
            <a:r>
              <a:rPr lang="de-AT" u="sng" dirty="0" smtClean="0">
                <a:hlinkClick r:id="rId3"/>
              </a:rPr>
              <a:t>www.Martin-Arnold.eu</a:t>
            </a:r>
            <a:r>
              <a:rPr lang="de-AT" dirty="0" smtClean="0"/>
              <a:t> </a:t>
            </a:r>
            <a:endParaRPr lang="de-DE" dirty="0" smtClean="0"/>
          </a:p>
        </p:txBody>
      </p:sp>
    </p:spTree>
    <p:extLst>
      <p:ext uri="{BB962C8B-B14F-4D97-AF65-F5344CB8AC3E}">
        <p14:creationId xmlns:p14="http://schemas.microsoft.com/office/powerpoint/2010/main" val="2267576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900113" y="692150"/>
            <a:ext cx="7345362" cy="5545138"/>
          </a:xfrm>
          <a:prstGeom prst="rect">
            <a:avLst/>
          </a:prstGeom>
          <a:noFill/>
          <a:ln w="635000">
            <a:solidFill>
              <a:srgbClr val="FFFF00">
                <a:alpha val="50195"/>
              </a:srgb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Book Antiqua" pitchFamily="18" charset="0"/>
            </a:endParaRPr>
          </a:p>
        </p:txBody>
      </p:sp>
      <p:pic>
        <p:nvPicPr>
          <p:cNvPr id="164867" name="Picture 3" descr="Bajonett gespiege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989">
            <a:off x="4067175" y="3209925"/>
            <a:ext cx="13684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8" name="Picture 4" descr="IntM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325" y="2565400"/>
            <a:ext cx="63373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81" name="Text Box 5"/>
          <p:cNvSpPr txBox="1">
            <a:spLocks noChangeArrowheads="1"/>
          </p:cNvSpPr>
          <p:nvPr/>
        </p:nvSpPr>
        <p:spPr bwMode="auto">
          <a:xfrm>
            <a:off x="1835150" y="246063"/>
            <a:ext cx="5543550" cy="1311275"/>
          </a:xfrm>
          <a:prstGeom prst="rect">
            <a:avLst/>
          </a:prstGeom>
          <a:noFill/>
          <a:ln>
            <a:noFill/>
          </a:ln>
          <a:effectLst/>
          <a:extLst>
            <a:ext uri="{909E8E84-426E-40DD-AFC4-6F175D3DCCD1}">
              <a14:hiddenFill xmlns:a14="http://schemas.microsoft.com/office/drawing/2010/main">
                <a:gradFill rotWithShape="1">
                  <a:gsLst>
                    <a:gs pos="0">
                      <a:srgbClr val="CCFF99">
                        <a:alpha val="0"/>
                      </a:srgbClr>
                    </a:gs>
                    <a:gs pos="50000">
                      <a:srgbClr val="CCFF99">
                        <a:alpha val="52000"/>
                      </a:srgbClr>
                    </a:gs>
                    <a:gs pos="100000">
                      <a:srgbClr val="CCFF99">
                        <a:alpha val="0"/>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3200" b="1">
                <a:solidFill>
                  <a:srgbClr val="0000CC"/>
                </a:solidFill>
                <a:latin typeface="Bookman Old Style" pitchFamily="18" charset="0"/>
              </a:rPr>
              <a:t>gemeinsam </a:t>
            </a:r>
          </a:p>
          <a:p>
            <a:pPr algn="ctr">
              <a:spcBef>
                <a:spcPct val="50000"/>
              </a:spcBef>
              <a:defRPr/>
            </a:pPr>
            <a:r>
              <a:rPr lang="de-DE" sz="3200" b="1">
                <a:solidFill>
                  <a:srgbClr val="0000CC"/>
                </a:solidFill>
                <a:latin typeface="Bookman Old Style" pitchFamily="18" charset="0"/>
              </a:rPr>
              <a:t>den Misstand abbauen</a:t>
            </a:r>
          </a:p>
        </p:txBody>
      </p:sp>
      <p:pic>
        <p:nvPicPr>
          <p:cNvPr id="164872" name="Picture 6" descr="guetekra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850" y="3155950"/>
            <a:ext cx="12255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3" name="Picture 7" descr="guetek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357563"/>
            <a:ext cx="3587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4" name="Picture 8" descr="guetek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3400425"/>
            <a:ext cx="358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5" name="Text Box 10"/>
          <p:cNvSpPr txBox="1">
            <a:spLocks noChangeArrowheads="1"/>
          </p:cNvSpPr>
          <p:nvPr/>
        </p:nvSpPr>
        <p:spPr bwMode="auto">
          <a:xfrm>
            <a:off x="250825" y="692150"/>
            <a:ext cx="25209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p>
          <a:p>
            <a:pPr eaLnBrk="1" fontAlgn="ctr" hangingPunct="1">
              <a:lnSpc>
                <a:spcPct val="140000"/>
              </a:lnSpc>
              <a:spcBef>
                <a:spcPct val="0"/>
              </a:spcBef>
              <a:buFontTx/>
              <a:buNone/>
            </a:pPr>
            <a:r>
              <a:rPr lang="de-DE" altLang="de-DE" sz="1800" b="1">
                <a:solidFill>
                  <a:srgbClr val="CC3300"/>
                </a:solidFill>
                <a:latin typeface="Book Antiqua" pitchFamily="18" charset="0"/>
              </a:rPr>
              <a:t>Ziele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a:latin typeface="Book Antiqua" pitchFamily="18" charset="0"/>
              </a:rPr>
              <a:t> </a:t>
            </a:r>
          </a:p>
          <a:p>
            <a:pPr eaLnBrk="1" fontAlgn="ctr" hangingPunct="1">
              <a:lnSpc>
                <a:spcPct val="140000"/>
              </a:lnSpc>
              <a:spcBef>
                <a:spcPct val="0"/>
              </a:spcBef>
              <a:buFontTx/>
              <a:buNone/>
            </a:pPr>
            <a:r>
              <a:rPr lang="de-DE" altLang="de-DE" sz="1800" b="1">
                <a:solidFill>
                  <a:srgbClr val="FF9900"/>
                </a:solidFill>
                <a:latin typeface="Book Antiqua" pitchFamily="18" charset="0"/>
              </a:rPr>
              <a:t>Wünsche</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006600"/>
                </a:solidFill>
                <a:latin typeface="Book Antiqua" pitchFamily="18" charset="0"/>
              </a:rPr>
              <a:t>Familie</a:t>
            </a:r>
            <a:endParaRPr lang="de-DE" altLang="de-DE" sz="1800" b="1">
              <a:solidFill>
                <a:srgbClr val="CC3300"/>
              </a:solidFill>
              <a:latin typeface="Book Antiqua" pitchFamily="18" charset="0"/>
            </a:endParaRPr>
          </a:p>
          <a:p>
            <a:pPr eaLnBrk="1" fontAlgn="ctr" hangingPunct="1">
              <a:lnSpc>
                <a:spcPct val="140000"/>
              </a:lnSpc>
              <a:spcBef>
                <a:spcPct val="0"/>
              </a:spcBef>
              <a:buFontTx/>
              <a:buNone/>
            </a:pPr>
            <a:r>
              <a:rPr lang="de-DE" altLang="de-DE" sz="1800" b="1">
                <a:solidFill>
                  <a:srgbClr val="FF7C80"/>
                </a:solidFill>
                <a:latin typeface="Book Antiqua" pitchFamily="18" charset="0"/>
              </a:rPr>
              <a:t>Gefühle</a:t>
            </a:r>
            <a:endParaRPr lang="de-DE" altLang="de-DE" sz="1800">
              <a:latin typeface="Book Antiqua" pitchFamily="18" charset="0"/>
            </a:endParaRPr>
          </a:p>
          <a:p>
            <a:pPr eaLnBrk="1" fontAlgn="ctr" hangingPunct="1">
              <a:lnSpc>
                <a:spcPct val="140000"/>
              </a:lnSpc>
              <a:spcBef>
                <a:spcPct val="0"/>
              </a:spcBef>
              <a:buFontTx/>
              <a:buNone/>
            </a:pPr>
            <a:r>
              <a:rPr lang="de-DE" altLang="de-DE" sz="1800" b="1">
                <a:solidFill>
                  <a:srgbClr val="0000CC"/>
                </a:solidFill>
                <a:latin typeface="Book Antiqua" pitchFamily="18" charset="0"/>
              </a:rPr>
              <a:t>Gewissen</a:t>
            </a:r>
          </a:p>
          <a:p>
            <a:pPr eaLnBrk="1" fontAlgn="ctr" hangingPunct="1">
              <a:lnSpc>
                <a:spcPct val="140000"/>
              </a:lnSpc>
              <a:spcBef>
                <a:spcPct val="0"/>
              </a:spcBef>
              <a:buFontTx/>
              <a:buNone/>
            </a:pPr>
            <a:r>
              <a:rPr lang="de-DE" altLang="de-DE" sz="1800" b="1">
                <a:latin typeface="Book Antiqua" pitchFamily="18" charset="0"/>
              </a:rPr>
              <a:t>Freunde </a:t>
            </a:r>
          </a:p>
          <a:p>
            <a:pP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eaLnBrk="1" fontAlgn="ctr" hangingPunct="1">
              <a:lnSpc>
                <a:spcPct val="140000"/>
              </a:lnSpc>
              <a:spcBef>
                <a:spcPct val="0"/>
              </a:spcBef>
              <a:buFontTx/>
              <a:buNone/>
            </a:pPr>
            <a:r>
              <a:rPr lang="de-DE" altLang="de-DE" sz="1800" b="1">
                <a:solidFill>
                  <a:srgbClr val="2525FF"/>
                </a:solidFill>
                <a:latin typeface="Book Antiqua" pitchFamily="18" charset="0"/>
              </a:rPr>
              <a:t>Eltern</a:t>
            </a:r>
            <a:endParaRPr lang="de-DE" altLang="de-DE" sz="1800" b="1">
              <a:solidFill>
                <a:srgbClr val="FF0000"/>
              </a:solidFill>
              <a:latin typeface="Book Antiqua" pitchFamily="18" charset="0"/>
            </a:endParaRPr>
          </a:p>
          <a:p>
            <a:pP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sp>
        <p:nvSpPr>
          <p:cNvPr id="164876" name="Text Box 11"/>
          <p:cNvSpPr txBox="1">
            <a:spLocks noChangeArrowheads="1"/>
          </p:cNvSpPr>
          <p:nvPr/>
        </p:nvSpPr>
        <p:spPr bwMode="auto">
          <a:xfrm>
            <a:off x="6804025" y="692150"/>
            <a:ext cx="20891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ctr" hangingPunct="1">
              <a:lnSpc>
                <a:spcPct val="140000"/>
              </a:lnSpc>
              <a:spcBef>
                <a:spcPct val="0"/>
              </a:spcBef>
              <a:buFontTx/>
              <a:buNone/>
            </a:pPr>
            <a:r>
              <a:rPr lang="de-DE" altLang="de-DE" sz="1800" b="1">
                <a:solidFill>
                  <a:schemeClr val="accent2"/>
                </a:solidFill>
                <a:latin typeface="Book Antiqua" pitchFamily="18" charset="0"/>
              </a:rPr>
              <a:t>Bedürfnisse</a:t>
            </a:r>
            <a:r>
              <a:rPr lang="de-DE" altLang="de-DE" sz="1800">
                <a:latin typeface="Book Antiqua" pitchFamily="18" charset="0"/>
              </a:rPr>
              <a:t> </a:t>
            </a:r>
          </a:p>
          <a:p>
            <a:pPr algn="r" eaLnBrk="1" fontAlgn="ctr" hangingPunct="1">
              <a:lnSpc>
                <a:spcPct val="140000"/>
              </a:lnSpc>
              <a:spcBef>
                <a:spcPct val="0"/>
              </a:spcBef>
              <a:buFontTx/>
              <a:buNone/>
            </a:pPr>
            <a:r>
              <a:rPr lang="de-DE" altLang="de-DE" sz="1800" b="1">
                <a:solidFill>
                  <a:srgbClr val="CC3300"/>
                </a:solidFill>
                <a:latin typeface="Book Antiqua" pitchFamily="18" charset="0"/>
              </a:rPr>
              <a:t>Ziele</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336600"/>
                </a:solidFill>
                <a:latin typeface="Book Antiqua" pitchFamily="18" charset="0"/>
              </a:rPr>
              <a:t>Fähigkeiten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FF9900"/>
                </a:solidFill>
                <a:latin typeface="Book Antiqua" pitchFamily="18" charset="0"/>
              </a:rPr>
              <a:t>Wünsche</a:t>
            </a:r>
          </a:p>
          <a:p>
            <a:pPr algn="r" eaLnBrk="1" fontAlgn="ctr" hangingPunct="1">
              <a:lnSpc>
                <a:spcPct val="140000"/>
              </a:lnSpc>
              <a:spcBef>
                <a:spcPct val="0"/>
              </a:spcBef>
              <a:buFontTx/>
              <a:buNone/>
            </a:pPr>
            <a:r>
              <a:rPr lang="de-DE" altLang="de-DE" sz="1800" b="1">
                <a:solidFill>
                  <a:srgbClr val="006600"/>
                </a:solidFill>
                <a:latin typeface="Book Antiqua" pitchFamily="18" charset="0"/>
              </a:rPr>
              <a:t>Familie</a:t>
            </a:r>
            <a:r>
              <a:rPr lang="de-DE" altLang="de-DE" sz="1800">
                <a:latin typeface="Book Antiqua" pitchFamily="18" charset="0"/>
              </a:rPr>
              <a:t> </a:t>
            </a:r>
          </a:p>
          <a:p>
            <a:pPr algn="r" eaLnBrk="1" fontAlgn="ctr" hangingPunct="1">
              <a:lnSpc>
                <a:spcPct val="140000"/>
              </a:lnSpc>
              <a:spcBef>
                <a:spcPct val="0"/>
              </a:spcBef>
              <a:buFontTx/>
              <a:buNone/>
            </a:pPr>
            <a:r>
              <a:rPr lang="de-DE" altLang="de-DE" sz="1800" b="1">
                <a:solidFill>
                  <a:srgbClr val="FF6D70"/>
                </a:solidFill>
                <a:latin typeface="Book Antiqua" pitchFamily="18" charset="0"/>
              </a:rPr>
              <a:t>Gefühle</a:t>
            </a:r>
          </a:p>
          <a:p>
            <a:pPr algn="r" eaLnBrk="1" fontAlgn="ctr" hangingPunct="1">
              <a:lnSpc>
                <a:spcPct val="140000"/>
              </a:lnSpc>
              <a:spcBef>
                <a:spcPct val="0"/>
              </a:spcBef>
              <a:buFontTx/>
              <a:buNone/>
            </a:pPr>
            <a:r>
              <a:rPr lang="de-DE" altLang="de-DE" sz="1800">
                <a:latin typeface="Book Antiqua" pitchFamily="18" charset="0"/>
              </a:rPr>
              <a:t> </a:t>
            </a:r>
            <a:r>
              <a:rPr lang="de-DE" altLang="de-DE" sz="1800" b="1">
                <a:solidFill>
                  <a:srgbClr val="0000CC"/>
                </a:solidFill>
                <a:latin typeface="Book Antiqua" pitchFamily="18" charset="0"/>
              </a:rPr>
              <a:t>Gewissen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latin typeface="Book Antiqua" pitchFamily="18" charset="0"/>
              </a:rPr>
              <a:t>Freunde</a:t>
            </a:r>
          </a:p>
          <a:p>
            <a:pPr algn="r" eaLnBrk="1" fontAlgn="ctr" hangingPunct="1">
              <a:lnSpc>
                <a:spcPct val="140000"/>
              </a:lnSpc>
              <a:spcBef>
                <a:spcPct val="0"/>
              </a:spcBef>
              <a:buFontTx/>
              <a:buNone/>
            </a:pPr>
            <a:r>
              <a:rPr lang="de-DE" altLang="de-DE" sz="1800" b="1">
                <a:solidFill>
                  <a:schemeClr val="hlink"/>
                </a:solidFill>
                <a:latin typeface="Book Antiqua" pitchFamily="18" charset="0"/>
              </a:rPr>
              <a:t>Interessen</a:t>
            </a:r>
            <a:r>
              <a:rPr lang="de-DE" altLang="de-DE" sz="1800" b="1">
                <a:latin typeface="Book Antiqua" pitchFamily="18" charset="0"/>
              </a:rPr>
              <a:t> </a:t>
            </a:r>
          </a:p>
          <a:p>
            <a:pPr algn="r" eaLnBrk="1" fontAlgn="ctr" hangingPunct="1">
              <a:lnSpc>
                <a:spcPct val="140000"/>
              </a:lnSpc>
              <a:spcBef>
                <a:spcPct val="0"/>
              </a:spcBef>
              <a:buFontTx/>
              <a:buNone/>
            </a:pPr>
            <a:r>
              <a:rPr lang="de-DE" altLang="de-DE" sz="1800" b="1">
                <a:solidFill>
                  <a:srgbClr val="FF0000"/>
                </a:solidFill>
                <a:latin typeface="Book Antiqua" pitchFamily="18" charset="0"/>
              </a:rPr>
              <a:t>Werte</a:t>
            </a:r>
          </a:p>
          <a:p>
            <a:pPr algn="r" eaLnBrk="1" fontAlgn="ctr" hangingPunct="1">
              <a:lnSpc>
                <a:spcPct val="140000"/>
              </a:lnSpc>
              <a:spcBef>
                <a:spcPct val="0"/>
              </a:spcBef>
              <a:buFontTx/>
              <a:buNone/>
            </a:pPr>
            <a:r>
              <a:rPr lang="de-DE" altLang="de-DE" sz="1800" b="1">
                <a:solidFill>
                  <a:srgbClr val="2525FF"/>
                </a:solidFill>
                <a:latin typeface="Book Antiqua" pitchFamily="18" charset="0"/>
              </a:rPr>
              <a:t>Eltern</a:t>
            </a:r>
          </a:p>
          <a:p>
            <a:pPr algn="r" eaLnBrk="1" fontAlgn="ctr" hangingPunct="1">
              <a:lnSpc>
                <a:spcPct val="140000"/>
              </a:lnSpc>
              <a:spcBef>
                <a:spcPct val="0"/>
              </a:spcBef>
              <a:buFontTx/>
              <a:buNone/>
            </a:pPr>
            <a:r>
              <a:rPr lang="de-DE" altLang="de-DE" sz="1800" b="1">
                <a:solidFill>
                  <a:srgbClr val="B8B400"/>
                </a:solidFill>
                <a:latin typeface="Book Antiqua" pitchFamily="18" charset="0"/>
              </a:rPr>
              <a:t>Gewohnheiten</a:t>
            </a:r>
          </a:p>
          <a:p>
            <a:pPr algn="r" eaLnBrk="1" fontAlgn="ctr" hangingPunct="1">
              <a:lnSpc>
                <a:spcPct val="140000"/>
              </a:lnSpc>
              <a:spcBef>
                <a:spcPct val="0"/>
              </a:spcBef>
              <a:buFontTx/>
              <a:buNone/>
            </a:pPr>
            <a:r>
              <a:rPr lang="de-DE" altLang="de-DE" sz="1800" b="1">
                <a:solidFill>
                  <a:schemeClr val="hlink"/>
                </a:solidFill>
                <a:latin typeface="Book Antiqua" pitchFamily="18" charset="0"/>
              </a:rPr>
              <a:t>Standpunkte </a:t>
            </a:r>
            <a:r>
              <a:rPr lang="de-DE" altLang="de-DE" sz="1800">
                <a:latin typeface="Book Antiqua" pitchFamily="18" charset="0"/>
              </a:rPr>
              <a:t>usw.</a:t>
            </a:r>
          </a:p>
        </p:txBody>
      </p:sp>
      <p:sp>
        <p:nvSpPr>
          <p:cNvPr id="164877" name="Text Box 12"/>
          <p:cNvSpPr txBox="1">
            <a:spLocks noChangeArrowheads="1"/>
          </p:cNvSpPr>
          <p:nvPr/>
        </p:nvSpPr>
        <p:spPr bwMode="auto">
          <a:xfrm>
            <a:off x="0" y="573405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2400" b="1">
                <a:solidFill>
                  <a:srgbClr val="0000CC"/>
                </a:solidFill>
                <a:latin typeface="Book Antiqua" pitchFamily="18" charset="0"/>
              </a:rPr>
              <a:t>Gemeinsamkeiten</a:t>
            </a:r>
            <a:r>
              <a:rPr lang="de-DE" altLang="de-DE" sz="1800" b="1">
                <a:solidFill>
                  <a:srgbClr val="0000CC"/>
                </a:solidFill>
                <a:latin typeface="Book Antiqua" pitchFamily="18" charset="0"/>
              </a:rPr>
              <a:t> </a:t>
            </a:r>
            <a:br>
              <a:rPr lang="de-DE" altLang="de-DE" sz="1800" b="1">
                <a:solidFill>
                  <a:srgbClr val="0000CC"/>
                </a:solidFill>
                <a:latin typeface="Book Antiqua" pitchFamily="18" charset="0"/>
              </a:rPr>
            </a:br>
            <a:r>
              <a:rPr lang="de-DE" altLang="de-DE" sz="1800" b="1">
                <a:solidFill>
                  <a:srgbClr val="0000CC"/>
                </a:solidFill>
                <a:latin typeface="Book Antiqua" pitchFamily="18" charset="0"/>
              </a:rPr>
              <a:t>... „Menschlichkeit!“ „Freiheit!“ „Gerechtigkeit!“ u. a.</a:t>
            </a:r>
            <a:br>
              <a:rPr lang="de-DE" altLang="de-DE" sz="1800" b="1">
                <a:solidFill>
                  <a:srgbClr val="0000CC"/>
                </a:solidFill>
                <a:latin typeface="Book Antiqua" pitchFamily="18" charset="0"/>
              </a:rPr>
            </a:br>
            <a:r>
              <a:rPr lang="de-DE" altLang="de-DE" sz="1800" b="1">
                <a:solidFill>
                  <a:srgbClr val="0000CC"/>
                </a:solidFill>
                <a:latin typeface="Book Antiqua" pitchFamily="18" charset="0"/>
              </a:rPr>
              <a:t>Mangel daran ist </a:t>
            </a:r>
            <a:r>
              <a:rPr lang="de-DE" altLang="de-DE" sz="2400" b="1">
                <a:solidFill>
                  <a:srgbClr val="0000CC"/>
                </a:solidFill>
                <a:latin typeface="Book Antiqua" pitchFamily="18" charset="0"/>
              </a:rPr>
              <a:t>Missstand – abbauen</a:t>
            </a:r>
            <a:r>
              <a:rPr lang="de-DE" altLang="de-DE" sz="1800" b="1">
                <a:solidFill>
                  <a:srgbClr val="0000CC"/>
                </a:solidFill>
                <a:latin typeface="Book Antiqua" pitchFamily="18" charset="0"/>
              </a:rPr>
              <a:t> </a:t>
            </a:r>
            <a:r>
              <a:rPr lang="de-DE" altLang="de-DE" sz="1800" b="1">
                <a:solidFill>
                  <a:srgbClr val="FF3300"/>
                </a:solidFill>
                <a:latin typeface="Book Antiqua" pitchFamily="18" charset="0"/>
              </a:rPr>
              <a:t>ist </a:t>
            </a:r>
            <a:r>
              <a:rPr lang="de-DE" altLang="de-DE" sz="1800" b="1">
                <a:solidFill>
                  <a:srgbClr val="FF0000"/>
                </a:solidFill>
                <a:latin typeface="Book Antiqua" pitchFamily="18" charset="0"/>
              </a:rPr>
              <a:t>im Interesse aller</a:t>
            </a:r>
            <a:r>
              <a:rPr lang="de-DE" altLang="de-DE" sz="1800" b="1">
                <a:solidFill>
                  <a:srgbClr val="CC0000"/>
                </a:solidFill>
                <a:latin typeface="Book Antiqua" pitchFamily="18" charset="0"/>
              </a:rPr>
              <a:t>, also gemeinsam</a:t>
            </a:r>
            <a:r>
              <a:rPr lang="de-DE" altLang="de-DE" sz="1800" b="1">
                <a:solidFill>
                  <a:srgbClr val="0000CC"/>
                </a:solidFill>
                <a:latin typeface="Book Antiqua" pitchFamily="18" charset="0"/>
              </a:rPr>
              <a:t>!</a:t>
            </a:r>
          </a:p>
        </p:txBody>
      </p:sp>
      <p:pic>
        <p:nvPicPr>
          <p:cNvPr id="12" name="Picture 12" descr="guetekra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44450"/>
            <a:ext cx="1150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405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lt">
                                    <p:tmPct val="5000"/>
                                  </p:iterate>
                                  <p:childTnLst>
                                    <p:set>
                                      <p:cBhvr>
                                        <p:cTn id="6" dur="1" fill="hold">
                                          <p:stCondLst>
                                            <p:cond delay="0"/>
                                          </p:stCondLst>
                                        </p:cTn>
                                        <p:tgtEl>
                                          <p:spTgt spid="562181"/>
                                        </p:tgtEl>
                                        <p:attrNameLst>
                                          <p:attrName>style.visibility</p:attrName>
                                        </p:attrNameLst>
                                      </p:cBhvr>
                                      <p:to>
                                        <p:strVal val="visible"/>
                                      </p:to>
                                    </p:set>
                                    <p:animEffect transition="in" filter="fade">
                                      <p:cBhvr>
                                        <p:cTn id="7" dur="1000"/>
                                        <p:tgtEl>
                                          <p:spTgt spid="562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29889"/>
            <a:ext cx="7632848" cy="2215991"/>
          </a:xfrm>
          <a:prstGeom prst="rect">
            <a:avLst/>
          </a:prstGeom>
        </p:spPr>
        <p:txBody>
          <a:bodyPr wrap="square">
            <a:spAutoFit/>
          </a:bodyPr>
          <a:lstStyle/>
          <a:p>
            <a:pPr lvl="0" algn="ctr"/>
            <a:r>
              <a:rPr lang="de-AT" sz="2700" b="1" dirty="0" smtClean="0"/>
              <a:t>These 4</a:t>
            </a:r>
          </a:p>
          <a:p>
            <a:pPr lvl="0"/>
            <a:endParaRPr lang="de-AT" sz="2700" b="1" dirty="0" smtClean="0"/>
          </a:p>
          <a:p>
            <a:r>
              <a:rPr lang="de-DE" sz="2800" b="1" dirty="0" smtClean="0"/>
              <a:t>Gütekraft entfaltet sich prozesshaft. In einem Stufenmodell werden vor allem drei Faktoren der Wirksamkeit erkennbar:</a:t>
            </a:r>
          </a:p>
        </p:txBody>
      </p:sp>
      <p:sp>
        <p:nvSpPr>
          <p:cNvPr id="3" name="Textfeld 2"/>
          <p:cNvSpPr txBox="1"/>
          <p:nvPr/>
        </p:nvSpPr>
        <p:spPr>
          <a:xfrm>
            <a:off x="755576" y="2276867"/>
            <a:ext cx="7632848" cy="3816429"/>
          </a:xfrm>
          <a:prstGeom prst="rect">
            <a:avLst/>
          </a:prstGeom>
          <a:noFill/>
        </p:spPr>
        <p:txBody>
          <a:bodyPr wrap="square" rtlCol="0">
            <a:spAutoFit/>
          </a:bodyPr>
          <a:lstStyle/>
          <a:p>
            <a:pPr marL="514350" lvl="0" indent="-514350">
              <a:buFont typeface="+mj-lt"/>
              <a:buAutoNum type="arabicPeriod"/>
            </a:pPr>
            <a:r>
              <a:rPr lang="de-DE" sz="2800" b="1" dirty="0" smtClean="0">
                <a:solidFill>
                  <a:prstClr val="black"/>
                </a:solidFill>
              </a:rPr>
              <a:t>Eigentätigkeit </a:t>
            </a:r>
            <a:r>
              <a:rPr lang="de-DE" sz="2800" b="1" dirty="0">
                <a:solidFill>
                  <a:prstClr val="black"/>
                </a:solidFill>
              </a:rPr>
              <a:t>(auch mit Selbstreflexion, Persönlichkeitsbildung, evtl. Ausbildung),</a:t>
            </a:r>
          </a:p>
          <a:p>
            <a:pPr marL="514350" lvl="0" indent="-514350">
              <a:buFont typeface="+mj-lt"/>
              <a:buAutoNum type="arabicPeriod"/>
            </a:pPr>
            <a:r>
              <a:rPr lang="de-DE" sz="2800" b="1" dirty="0" smtClean="0">
                <a:solidFill>
                  <a:prstClr val="black"/>
                </a:solidFill>
              </a:rPr>
              <a:t>‚</a:t>
            </a:r>
            <a:r>
              <a:rPr lang="de-DE" sz="2800" b="1" dirty="0">
                <a:solidFill>
                  <a:prstClr val="black"/>
                </a:solidFill>
              </a:rPr>
              <a:t>Ansteckung‘ / Resonanz: die Gütekraft bei den anderen Beteiligten zum Schwingen bringen,</a:t>
            </a:r>
          </a:p>
          <a:p>
            <a:pPr marL="514350" lvl="0" indent="-514350">
              <a:buFont typeface="+mj-lt"/>
              <a:buAutoNum type="arabicPeriod"/>
            </a:pPr>
            <a:r>
              <a:rPr lang="de-DE" sz="2800" b="1" dirty="0" smtClean="0">
                <a:solidFill>
                  <a:prstClr val="black"/>
                </a:solidFill>
              </a:rPr>
              <a:t>(</a:t>
            </a:r>
            <a:r>
              <a:rPr lang="de-DE" sz="2800" b="1" dirty="0">
                <a:solidFill>
                  <a:prstClr val="black"/>
                </a:solidFill>
              </a:rPr>
              <a:t>massenhafte) Nichtzusammenarbeit – dem Missstand die Unterstützung entziehen, und dabei dialogbereit bleiben.</a:t>
            </a:r>
          </a:p>
          <a:p>
            <a:endParaRPr lang="de-DE" dirty="0"/>
          </a:p>
        </p:txBody>
      </p:sp>
    </p:spTree>
    <p:extLst>
      <p:ext uri="{BB962C8B-B14F-4D97-AF65-F5344CB8AC3E}">
        <p14:creationId xmlns:p14="http://schemas.microsoft.com/office/powerpoint/2010/main" val="2719321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2011-0425Phil-Pz-Volk-Bild von ICNC-Site_afmp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47175"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03188"/>
            <a:ext cx="79216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2" name="Textfeld 6"/>
          <p:cNvSpPr txBox="1">
            <a:spLocks noChangeArrowheads="1"/>
          </p:cNvSpPr>
          <p:nvPr/>
        </p:nvSpPr>
        <p:spPr bwMode="auto">
          <a:xfrm>
            <a:off x="6264275" y="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2400">
                <a:solidFill>
                  <a:srgbClr val="948A54"/>
                </a:solidFill>
                <a:latin typeface="Calibri" pitchFamily="34" charset="0"/>
              </a:rPr>
              <a:t>www.guetekraft.net</a:t>
            </a:r>
          </a:p>
        </p:txBody>
      </p:sp>
      <p:sp>
        <p:nvSpPr>
          <p:cNvPr id="155653" name="Textfeld 1"/>
          <p:cNvSpPr txBox="1">
            <a:spLocks noChangeArrowheads="1"/>
          </p:cNvSpPr>
          <p:nvPr/>
        </p:nvSpPr>
        <p:spPr bwMode="auto">
          <a:xfrm>
            <a:off x="1116013" y="6508750"/>
            <a:ext cx="6911975" cy="369888"/>
          </a:xfrm>
          <a:prstGeom prst="rect">
            <a:avLst/>
          </a:prstGeom>
          <a:solidFill>
            <a:srgbClr val="4D514E">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800" b="1">
                <a:solidFill>
                  <a:schemeClr val="bg1"/>
                </a:solidFill>
              </a:rPr>
              <a:t>Manila, 24. 2. 1986   „Menschenmenge stoppte Panzer“ (WAZ) </a:t>
            </a:r>
          </a:p>
        </p:txBody>
      </p:sp>
      <p:sp>
        <p:nvSpPr>
          <p:cNvPr id="6" name="Abgerundetes Rechteck 5"/>
          <p:cNvSpPr/>
          <p:nvPr/>
        </p:nvSpPr>
        <p:spPr>
          <a:xfrm>
            <a:off x="1295389" y="1772816"/>
            <a:ext cx="4968886" cy="3240359"/>
          </a:xfrm>
          <a:prstGeom prst="roundRect">
            <a:avLst/>
          </a:prstGeom>
          <a:solidFill>
            <a:srgbClr val="8D9EA5">
              <a:alpha val="41961"/>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5657" name="Text Box 6"/>
          <p:cNvSpPr txBox="1">
            <a:spLocks noChangeArrowheads="1"/>
          </p:cNvSpPr>
          <p:nvPr/>
        </p:nvSpPr>
        <p:spPr bwMode="auto">
          <a:xfrm>
            <a:off x="827088" y="1630363"/>
            <a:ext cx="63373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endParaRPr lang="de-DE" altLang="de-DE" b="1">
              <a:solidFill>
                <a:schemeClr val="bg1"/>
              </a:solidFill>
              <a:latin typeface="Bookman Old Style" pitchFamily="18" charset="0"/>
            </a:endParaRPr>
          </a:p>
          <a:p>
            <a:pPr algn="ctr" eaLnBrk="1" hangingPunct="1">
              <a:spcBef>
                <a:spcPct val="50000"/>
              </a:spcBef>
              <a:buFontTx/>
              <a:buNone/>
            </a:pPr>
            <a:r>
              <a:rPr lang="de-DE" altLang="de-DE" b="1">
                <a:solidFill>
                  <a:schemeClr val="bg1"/>
                </a:solidFill>
                <a:latin typeface="Bookman Old Style" pitchFamily="18" charset="0"/>
              </a:rPr>
              <a:t>Würde anbieten</a:t>
            </a:r>
          </a:p>
          <a:p>
            <a:pPr eaLnBrk="1" hangingPunct="1">
              <a:spcBef>
                <a:spcPct val="50000"/>
              </a:spcBef>
              <a:buFontTx/>
              <a:buNone/>
            </a:pPr>
            <a:endParaRPr lang="de-DE" altLang="de-DE" sz="2000" b="1">
              <a:solidFill>
                <a:schemeClr val="bg1"/>
              </a:solidFill>
              <a:latin typeface="Bookman Old Style" pitchFamily="18" charset="0"/>
            </a:endParaRPr>
          </a:p>
          <a:p>
            <a:pPr algn="ctr" eaLnBrk="1" hangingPunct="1">
              <a:spcBef>
                <a:spcPct val="50000"/>
              </a:spcBef>
              <a:buFontTx/>
              <a:buNone/>
            </a:pPr>
            <a:r>
              <a:rPr lang="de-DE" altLang="de-DE" b="1">
                <a:solidFill>
                  <a:schemeClr val="bg1"/>
                </a:solidFill>
                <a:latin typeface="Bookman Old Style" pitchFamily="18" charset="0"/>
              </a:rPr>
              <a:t>People Power</a:t>
            </a:r>
            <a:endParaRPr lang="en-US" altLang="de-DE" b="1">
              <a:solidFill>
                <a:schemeClr val="bg1"/>
              </a:solidFill>
              <a:latin typeface="Bookman Old Style" pitchFamily="18" charset="0"/>
            </a:endParaRPr>
          </a:p>
          <a:p>
            <a:pPr eaLnBrk="1" hangingPunct="1">
              <a:spcBef>
                <a:spcPct val="50000"/>
              </a:spcBef>
              <a:buFontTx/>
              <a:buNone/>
            </a:pPr>
            <a:endParaRPr lang="de-DE" altLang="de-DE" sz="2000" b="1">
              <a:solidFill>
                <a:schemeClr val="bg1"/>
              </a:solidFill>
              <a:latin typeface="Bookman Old Style" pitchFamily="18" charset="0"/>
            </a:endParaRPr>
          </a:p>
        </p:txBody>
      </p:sp>
    </p:spTree>
    <p:extLst>
      <p:ext uri="{BB962C8B-B14F-4D97-AF65-F5344CB8AC3E}">
        <p14:creationId xmlns:p14="http://schemas.microsoft.com/office/powerpoint/2010/main" val="101511028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29889"/>
            <a:ext cx="7632848" cy="1354217"/>
          </a:xfrm>
          <a:prstGeom prst="rect">
            <a:avLst/>
          </a:prstGeom>
        </p:spPr>
        <p:txBody>
          <a:bodyPr wrap="square">
            <a:spAutoFit/>
          </a:bodyPr>
          <a:lstStyle/>
          <a:p>
            <a:pPr lvl="0" algn="ctr"/>
            <a:r>
              <a:rPr lang="de-AT" sz="2700" b="1" dirty="0" smtClean="0"/>
              <a:t>These 5</a:t>
            </a:r>
          </a:p>
          <a:p>
            <a:pPr lvl="0"/>
            <a:endParaRPr lang="de-AT" sz="2700" b="1" dirty="0" smtClean="0"/>
          </a:p>
          <a:p>
            <a:r>
              <a:rPr lang="de-DE" sz="2800" b="1" dirty="0" smtClean="0"/>
              <a:t>Das Ziel ist ein Weg</a:t>
            </a:r>
          </a:p>
        </p:txBody>
      </p:sp>
      <p:sp>
        <p:nvSpPr>
          <p:cNvPr id="4" name="Textfeld 3"/>
          <p:cNvSpPr txBox="1"/>
          <p:nvPr/>
        </p:nvSpPr>
        <p:spPr>
          <a:xfrm>
            <a:off x="755576" y="1484784"/>
            <a:ext cx="7632848" cy="2954655"/>
          </a:xfrm>
          <a:prstGeom prst="rect">
            <a:avLst/>
          </a:prstGeom>
          <a:noFill/>
        </p:spPr>
        <p:txBody>
          <a:bodyPr wrap="square" rtlCol="0">
            <a:spAutoFit/>
          </a:bodyPr>
          <a:lstStyle/>
          <a:p>
            <a:pPr marL="514350" lvl="0" indent="-514350">
              <a:buFont typeface="+mj-lt"/>
              <a:buAutoNum type="arabicPeriod"/>
            </a:pPr>
            <a:r>
              <a:rPr lang="de-DE" sz="2800" b="1" dirty="0" smtClean="0">
                <a:solidFill>
                  <a:prstClr val="black"/>
                </a:solidFill>
              </a:rPr>
              <a:t>Der </a:t>
            </a:r>
            <a:r>
              <a:rPr lang="de-DE" sz="2800" b="1" dirty="0">
                <a:solidFill>
                  <a:prstClr val="black"/>
                </a:solidFill>
              </a:rPr>
              <a:t>Weg der Gütekraft führt zu gutem Leben in Freiheit, Gerechtigkeit, Menschlichkeit und Nachhaltigkeit für alle.</a:t>
            </a:r>
          </a:p>
          <a:p>
            <a:pPr marL="514350" lvl="0" indent="-514350">
              <a:buFont typeface="+mj-lt"/>
              <a:buAutoNum type="arabicPeriod"/>
            </a:pPr>
            <a:r>
              <a:rPr lang="de-DE" sz="2800" b="1" dirty="0" smtClean="0">
                <a:solidFill>
                  <a:prstClr val="black"/>
                </a:solidFill>
              </a:rPr>
              <a:t>Diese </a:t>
            </a:r>
            <a:r>
              <a:rPr lang="de-DE" sz="2800" b="1" dirty="0">
                <a:solidFill>
                  <a:prstClr val="black"/>
                </a:solidFill>
              </a:rPr>
              <a:t>Ziele sind bei jedem Schritt präsent und werden unterwegs so weit wie möglich im Ansatz schon realisiert.</a:t>
            </a:r>
          </a:p>
          <a:p>
            <a:pPr marL="342900" indent="-342900">
              <a:buFont typeface="+mj-lt"/>
              <a:buAutoNum type="arabicPeriod"/>
            </a:pPr>
            <a:endParaRPr lang="de-DE" dirty="0"/>
          </a:p>
        </p:txBody>
      </p:sp>
    </p:spTree>
    <p:extLst>
      <p:ext uri="{BB962C8B-B14F-4D97-AF65-F5344CB8AC3E}">
        <p14:creationId xmlns:p14="http://schemas.microsoft.com/office/powerpoint/2010/main" val="2605745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descr="guetek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8013" y="-1684338"/>
            <a:ext cx="20380326" cy="1131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p:cNvSpPr>
            <a:spLocks noGrp="1" noChangeArrowheads="1"/>
          </p:cNvSpPr>
          <p:nvPr>
            <p:ph type="ctrTitle" idx="4294967295"/>
          </p:nvPr>
        </p:nvSpPr>
        <p:spPr>
          <a:xfrm>
            <a:off x="-36513" y="2881313"/>
            <a:ext cx="5329238" cy="2160587"/>
          </a:xfrm>
        </p:spPr>
        <p:txBody>
          <a:bodyPr/>
          <a:lstStyle/>
          <a:p>
            <a:pPr eaLnBrk="1" hangingPunct="1"/>
            <a:r>
              <a:rPr lang="de-DE" altLang="de-DE" sz="4800" b="1" dirty="0" smtClean="0">
                <a:solidFill>
                  <a:srgbClr val="009900"/>
                </a:solidFill>
                <a:latin typeface="Bookman Old Style" pitchFamily="18" charset="0"/>
              </a:rPr>
              <a:t>Gütekraft</a:t>
            </a:r>
            <a:endParaRPr lang="de-DE" altLang="de-DE" sz="4800" dirty="0" smtClean="0">
              <a:solidFill>
                <a:srgbClr val="009900"/>
              </a:solidFill>
            </a:endParaRPr>
          </a:p>
        </p:txBody>
      </p:sp>
      <p:sp>
        <p:nvSpPr>
          <p:cNvPr id="2" name="Textfeld 1"/>
          <p:cNvSpPr txBox="1"/>
          <p:nvPr/>
        </p:nvSpPr>
        <p:spPr>
          <a:xfrm>
            <a:off x="5796136" y="334280"/>
            <a:ext cx="3024089" cy="4308872"/>
          </a:xfrm>
          <a:prstGeom prst="rect">
            <a:avLst/>
          </a:prstGeom>
          <a:noFill/>
        </p:spPr>
        <p:txBody>
          <a:bodyPr wrap="square" rtlCol="0">
            <a:spAutoFit/>
          </a:bodyPr>
          <a:lstStyle/>
          <a:p>
            <a:r>
              <a:rPr lang="de-AT" sz="3200" dirty="0"/>
              <a:t>Die überzeugendste Form des NEIN</a:t>
            </a:r>
            <a:endParaRPr lang="de-DE" sz="3200" dirty="0"/>
          </a:p>
          <a:p>
            <a:r>
              <a:rPr lang="de-AT" sz="3200" dirty="0"/>
              <a:t>zum Unzumutbaren</a:t>
            </a:r>
            <a:endParaRPr lang="de-DE" sz="3200" dirty="0"/>
          </a:p>
          <a:p>
            <a:r>
              <a:rPr lang="de-AT" sz="3200" dirty="0"/>
              <a:t>ist das JA </a:t>
            </a:r>
            <a:r>
              <a:rPr lang="de-AT" sz="3200" dirty="0" smtClean="0"/>
              <a:t/>
            </a:r>
            <a:br>
              <a:rPr lang="de-AT" sz="3200" dirty="0" smtClean="0"/>
            </a:br>
            <a:r>
              <a:rPr lang="de-AT" sz="3200" dirty="0" smtClean="0"/>
              <a:t>zu </a:t>
            </a:r>
            <a:r>
              <a:rPr lang="de-AT" sz="3200" dirty="0"/>
              <a:t>den reiferen Möglichkeiten.</a:t>
            </a:r>
            <a:endParaRPr lang="de-DE" sz="3200" dirty="0"/>
          </a:p>
          <a:p>
            <a:r>
              <a:rPr lang="de-AT" dirty="0" smtClean="0"/>
              <a:t>        Birgit Berg</a:t>
            </a:r>
            <a:endParaRPr lang="de-DE" dirty="0"/>
          </a:p>
        </p:txBody>
      </p:sp>
    </p:spTree>
    <p:extLst>
      <p:ext uri="{BB962C8B-B14F-4D97-AF65-F5344CB8AC3E}">
        <p14:creationId xmlns:p14="http://schemas.microsoft.com/office/powerpoint/2010/main" val="4231346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92" y="-594828"/>
            <a:ext cx="9937104" cy="7452828"/>
          </a:xfrm>
          <a:prstGeom prst="rect">
            <a:avLst/>
          </a:prstGeom>
        </p:spPr>
      </p:pic>
      <p:pic>
        <p:nvPicPr>
          <p:cNvPr id="378884" name="Picture 4" descr="guetekra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708920"/>
            <a:ext cx="2959758" cy="1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85" name="Rectangle 5"/>
          <p:cNvSpPr>
            <a:spLocks noChangeArrowheads="1"/>
          </p:cNvSpPr>
          <p:nvPr/>
        </p:nvSpPr>
        <p:spPr bwMode="auto">
          <a:xfrm>
            <a:off x="4211960" y="4437112"/>
            <a:ext cx="5049838" cy="2733056"/>
          </a:xfrm>
          <a:prstGeom prst="rect">
            <a:avLst/>
          </a:prstGeom>
          <a:solidFill>
            <a:srgbClr val="FAEAF5"/>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buNone/>
              <a:defRPr/>
            </a:pPr>
            <a:r>
              <a:rPr lang="de-DE" sz="2600" b="1" dirty="0" smtClean="0">
                <a:solidFill>
                  <a:srgbClr val="0000CC"/>
                </a:solidFill>
                <a:latin typeface="Microsoft YaHei" pitchFamily="34" charset="-122"/>
              </a:rPr>
              <a:t>Früchte der Forschung</a:t>
            </a:r>
          </a:p>
          <a:p>
            <a:pPr>
              <a:spcBef>
                <a:spcPts val="0"/>
              </a:spcBef>
              <a:buNone/>
              <a:defRPr/>
            </a:pPr>
            <a:endParaRPr lang="de-DE" sz="800" b="1" dirty="0">
              <a:solidFill>
                <a:srgbClr val="0000CC"/>
              </a:solidFill>
              <a:latin typeface="Microsoft YaHei" pitchFamily="34" charset="-122"/>
            </a:endParaRPr>
          </a:p>
          <a:p>
            <a:pPr marL="457200" indent="-457200">
              <a:buFont typeface="Wingdings" pitchFamily="2" charset="2"/>
              <a:buChar char="Ø"/>
              <a:defRPr/>
            </a:pPr>
            <a:r>
              <a:rPr lang="de-DE" sz="1600" b="1" dirty="0" smtClean="0">
                <a:solidFill>
                  <a:srgbClr val="005A00"/>
                </a:solidFill>
                <a:latin typeface="Microsoft YaHei" pitchFamily="34" charset="-122"/>
              </a:rPr>
              <a:t>Texte, Audio- und visuelle Medien:</a:t>
            </a:r>
          </a:p>
          <a:p>
            <a:pPr>
              <a:buNone/>
              <a:defRPr/>
            </a:pPr>
            <a:r>
              <a:rPr lang="de-DE" sz="2400" b="1" dirty="0" smtClean="0">
                <a:solidFill>
                  <a:srgbClr val="FF0000"/>
                </a:solidFill>
                <a:latin typeface="Microsoft YaHei" pitchFamily="34" charset="-122"/>
                <a:cs typeface="+mn-cs"/>
              </a:rPr>
              <a:t> 	www.martin-arnold.eu</a:t>
            </a:r>
            <a:endParaRPr lang="de-DE" altLang="de-DE" sz="1600" b="1" dirty="0">
              <a:solidFill>
                <a:srgbClr val="005A00"/>
              </a:solidFill>
              <a:latin typeface="Microsoft YaHei" pitchFamily="34" charset="-122"/>
            </a:endParaRPr>
          </a:p>
          <a:p>
            <a:pPr marL="457200" indent="-457200">
              <a:buFont typeface="Wingdings" pitchFamily="2" charset="2"/>
              <a:buChar char="Ø"/>
              <a:defRPr/>
            </a:pPr>
            <a:endParaRPr lang="de-DE" altLang="de-DE" sz="1200" b="1" dirty="0" smtClean="0">
              <a:solidFill>
                <a:srgbClr val="005A00"/>
              </a:solidFill>
              <a:latin typeface="Microsoft YaHei" pitchFamily="34" charset="-122"/>
            </a:endParaRPr>
          </a:p>
          <a:p>
            <a:pPr marL="457200" indent="-457200">
              <a:buFont typeface="Wingdings" pitchFamily="2" charset="2"/>
              <a:buChar char="Ø"/>
              <a:defRPr/>
            </a:pPr>
            <a:r>
              <a:rPr lang="de-DE" altLang="de-DE" sz="1600" b="1" dirty="0" smtClean="0">
                <a:solidFill>
                  <a:srgbClr val="005A00"/>
                </a:solidFill>
                <a:latin typeface="Microsoft YaHei" pitchFamily="34" charset="-122"/>
              </a:rPr>
              <a:t>Gütekraft-Berichte, historische Beispiele:</a:t>
            </a:r>
            <a:endParaRPr lang="de-DE" sz="1600" b="1" i="1" dirty="0">
              <a:solidFill>
                <a:srgbClr val="005A00"/>
              </a:solidFill>
              <a:latin typeface="Microsoft YaHei" pitchFamily="34" charset="-122"/>
            </a:endParaRPr>
          </a:p>
          <a:p>
            <a:pPr lvl="0" eaLnBrk="1" hangingPunct="1">
              <a:spcBef>
                <a:spcPct val="0"/>
              </a:spcBef>
              <a:buNone/>
              <a:defRPr/>
            </a:pPr>
            <a:endParaRPr lang="de-DE" sz="800" b="1" dirty="0">
              <a:solidFill>
                <a:srgbClr val="0000CC"/>
              </a:solidFill>
              <a:latin typeface="Microsoft YaHei" pitchFamily="34" charset="-122"/>
            </a:endParaRPr>
          </a:p>
          <a:p>
            <a:pPr algn="ctr" eaLnBrk="1" hangingPunct="1">
              <a:spcBef>
                <a:spcPct val="0"/>
              </a:spcBef>
              <a:buNone/>
              <a:defRPr/>
            </a:pPr>
            <a:r>
              <a:rPr lang="de-DE" altLang="de-DE" sz="2400" b="1" dirty="0" smtClean="0">
                <a:solidFill>
                  <a:srgbClr val="FF0000"/>
                </a:solidFill>
                <a:latin typeface="Microsoft YaHei" pitchFamily="34" charset="-122"/>
              </a:rPr>
              <a:t>kraft-der-guete.blogspot.com</a:t>
            </a:r>
          </a:p>
          <a:p>
            <a:pPr eaLnBrk="1" hangingPunct="1">
              <a:spcBef>
                <a:spcPct val="0"/>
              </a:spcBef>
              <a:buFontTx/>
              <a:buNone/>
            </a:pPr>
            <a:endParaRPr lang="de-DE" altLang="de-DE" sz="2400" b="1" dirty="0">
              <a:solidFill>
                <a:srgbClr val="0404B8"/>
              </a:solidFill>
              <a:latin typeface="Microsoft YaHei" pitchFamily="34" charset="-122"/>
            </a:endParaRPr>
          </a:p>
        </p:txBody>
      </p:sp>
      <p:sp>
        <p:nvSpPr>
          <p:cNvPr id="378886" name="Line 6"/>
          <p:cNvSpPr>
            <a:spLocks noChangeShapeType="1"/>
          </p:cNvSpPr>
          <p:nvPr/>
        </p:nvSpPr>
        <p:spPr bwMode="auto">
          <a:xfrm flipV="1">
            <a:off x="-2052736" y="-891480"/>
            <a:ext cx="2153865" cy="24482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607767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fade">
                                      <p:cBhvr>
                                        <p:cTn id="7" dur="500"/>
                                        <p:tgtEl>
                                          <p:spTgt spid="378884"/>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78886"/>
                                        </p:tgtEl>
                                        <p:attrNameLst>
                                          <p:attrName>style.visibility</p:attrName>
                                        </p:attrNameLst>
                                      </p:cBhvr>
                                      <p:to>
                                        <p:strVal val="visible"/>
                                      </p:to>
                                    </p:set>
                                    <p:anim calcmode="lin" valueType="num">
                                      <p:cBhvr additive="base">
                                        <p:cTn id="11" dur="1000" fill="hold"/>
                                        <p:tgtEl>
                                          <p:spTgt spid="378886"/>
                                        </p:tgtEl>
                                        <p:attrNameLst>
                                          <p:attrName>ppt_x</p:attrName>
                                        </p:attrNameLst>
                                      </p:cBhvr>
                                      <p:tavLst>
                                        <p:tav tm="0">
                                          <p:val>
                                            <p:strVal val="1+#ppt_w/2"/>
                                          </p:val>
                                        </p:tav>
                                        <p:tav tm="100000">
                                          <p:val>
                                            <p:strVal val="#ppt_x"/>
                                          </p:val>
                                        </p:tav>
                                      </p:tavLst>
                                    </p:anim>
                                    <p:anim calcmode="lin" valueType="num">
                                      <p:cBhvr additive="base">
                                        <p:cTn id="12" dur="1000" fill="hold"/>
                                        <p:tgtEl>
                                          <p:spTgt spid="37888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78885"/>
                                        </p:tgtEl>
                                        <p:attrNameLst>
                                          <p:attrName>style.visibility</p:attrName>
                                        </p:attrNameLst>
                                      </p:cBhvr>
                                      <p:to>
                                        <p:strVal val="visible"/>
                                      </p:to>
                                    </p:set>
                                    <p:animEffect transition="in" filter="fade">
                                      <p:cBhvr>
                                        <p:cTn id="16" dur="1000"/>
                                        <p:tgtEl>
                                          <p:spTgt spid="378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5" grpId="0" animBg="1"/>
      <p:bldP spid="3788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95" y="401524"/>
            <a:ext cx="8421886" cy="490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17" y="103188"/>
            <a:ext cx="79216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797278" y="5778472"/>
            <a:ext cx="1311426" cy="615553"/>
          </a:xfrm>
          <a:prstGeom prst="rect">
            <a:avLst/>
          </a:prstGeom>
          <a:noFill/>
          <a:ln>
            <a:solidFill>
              <a:srgbClr val="014AED"/>
            </a:solidFill>
          </a:ln>
        </p:spPr>
        <p:txBody>
          <a:bodyPr wrap="square" rtlCol="0">
            <a:spAutoFit/>
          </a:bodyPr>
          <a:lstStyle/>
          <a:p>
            <a:pPr algn="ctr"/>
            <a:r>
              <a:rPr lang="de-DE" sz="1700" dirty="0" smtClean="0">
                <a:solidFill>
                  <a:srgbClr val="014AED"/>
                </a:solidFill>
                <a:latin typeface="Calibri" panose="020F0502020204030204" pitchFamily="34" charset="0"/>
              </a:rPr>
              <a:t>1947 India </a:t>
            </a:r>
            <a:r>
              <a:rPr lang="de-DE" sz="1700" dirty="0" err="1" smtClean="0">
                <a:solidFill>
                  <a:srgbClr val="014AED"/>
                </a:solidFill>
                <a:latin typeface="Calibri" panose="020F0502020204030204" pitchFamily="34" charset="0"/>
              </a:rPr>
              <a:t>independent</a:t>
            </a:r>
            <a:endParaRPr lang="de-DE" sz="1700" dirty="0">
              <a:solidFill>
                <a:srgbClr val="014AED"/>
              </a:solidFill>
              <a:latin typeface="Calibri" panose="020F0502020204030204" pitchFamily="34" charset="0"/>
            </a:endParaRPr>
          </a:p>
        </p:txBody>
      </p:sp>
      <p:cxnSp>
        <p:nvCxnSpPr>
          <p:cNvPr id="6" name="Gerade Verbindung mit Pfeil 5"/>
          <p:cNvCxnSpPr/>
          <p:nvPr/>
        </p:nvCxnSpPr>
        <p:spPr>
          <a:xfrm flipV="1">
            <a:off x="3362179" y="5124962"/>
            <a:ext cx="0" cy="646482"/>
          </a:xfrm>
          <a:prstGeom prst="straightConnector1">
            <a:avLst/>
          </a:prstGeom>
          <a:ln w="28575">
            <a:solidFill>
              <a:srgbClr val="014AED"/>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710359" y="5771444"/>
            <a:ext cx="1775785" cy="615553"/>
          </a:xfrm>
          <a:prstGeom prst="rect">
            <a:avLst/>
          </a:prstGeom>
          <a:noFill/>
          <a:ln>
            <a:solidFill>
              <a:srgbClr val="014AED"/>
            </a:solidFill>
          </a:ln>
        </p:spPr>
        <p:txBody>
          <a:bodyPr wrap="square" rtlCol="0">
            <a:spAutoFit/>
          </a:bodyPr>
          <a:lstStyle/>
          <a:p>
            <a:pPr algn="ctr"/>
            <a:r>
              <a:rPr lang="de-DE" sz="1700" dirty="0" smtClean="0">
                <a:solidFill>
                  <a:srgbClr val="014AED"/>
                </a:solidFill>
                <a:latin typeface="Calibri" panose="020F0502020204030204" pitchFamily="34" charset="0"/>
              </a:rPr>
              <a:t>1986 Philippine </a:t>
            </a:r>
            <a:r>
              <a:rPr lang="de-DE" sz="1700" dirty="0" err="1">
                <a:solidFill>
                  <a:srgbClr val="014AED"/>
                </a:solidFill>
                <a:latin typeface="Calibri" panose="020F0502020204030204" pitchFamily="34" charset="0"/>
              </a:rPr>
              <a:t>dictatorship</a:t>
            </a:r>
            <a:r>
              <a:rPr lang="de-DE" sz="1700" dirty="0">
                <a:solidFill>
                  <a:srgbClr val="014AED"/>
                </a:solidFill>
                <a:latin typeface="Calibri" panose="020F0502020204030204" pitchFamily="34" charset="0"/>
              </a:rPr>
              <a:t> </a:t>
            </a:r>
            <a:r>
              <a:rPr lang="de-DE" sz="1700" dirty="0" err="1" smtClean="0">
                <a:solidFill>
                  <a:srgbClr val="014AED"/>
                </a:solidFill>
                <a:latin typeface="Calibri" panose="020F0502020204030204" pitchFamily="34" charset="0"/>
              </a:rPr>
              <a:t>ends</a:t>
            </a:r>
            <a:endParaRPr lang="de-DE" sz="1700" dirty="0">
              <a:solidFill>
                <a:srgbClr val="014AED"/>
              </a:solidFill>
              <a:latin typeface="Calibri" panose="020F0502020204030204" pitchFamily="34" charset="0"/>
            </a:endParaRPr>
          </a:p>
        </p:txBody>
      </p:sp>
      <p:cxnSp>
        <p:nvCxnSpPr>
          <p:cNvPr id="15" name="Gerade Verbindung mit Pfeil 14"/>
          <p:cNvCxnSpPr/>
          <p:nvPr/>
        </p:nvCxnSpPr>
        <p:spPr>
          <a:xfrm flipV="1">
            <a:off x="5271763" y="5124964"/>
            <a:ext cx="0" cy="653508"/>
          </a:xfrm>
          <a:prstGeom prst="straightConnector1">
            <a:avLst/>
          </a:prstGeom>
          <a:ln w="28575">
            <a:solidFill>
              <a:srgbClr val="014AED"/>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rot="16200000">
            <a:off x="7857053" y="3304445"/>
            <a:ext cx="2097741" cy="261610"/>
          </a:xfrm>
          <a:prstGeom prst="rect">
            <a:avLst/>
          </a:prstGeom>
          <a:noFill/>
        </p:spPr>
        <p:txBody>
          <a:bodyPr wrap="square" rtlCol="0">
            <a:spAutoFit/>
          </a:bodyPr>
          <a:lstStyle/>
          <a:p>
            <a:r>
              <a:rPr lang="de-DE" sz="1100" dirty="0" smtClean="0"/>
              <a:t>Source: Chenoweth/Stephan</a:t>
            </a:r>
            <a:endParaRPr lang="de-DE" sz="1100" dirty="0"/>
          </a:p>
        </p:txBody>
      </p:sp>
      <p:sp>
        <p:nvSpPr>
          <p:cNvPr id="13" name="Textfeld 12"/>
          <p:cNvSpPr txBox="1"/>
          <p:nvPr/>
        </p:nvSpPr>
        <p:spPr>
          <a:xfrm>
            <a:off x="1531921" y="5369027"/>
            <a:ext cx="1674278" cy="353943"/>
          </a:xfrm>
          <a:prstGeom prst="rect">
            <a:avLst/>
          </a:prstGeom>
          <a:noFill/>
          <a:ln>
            <a:solidFill>
              <a:srgbClr val="014AED"/>
            </a:solidFill>
          </a:ln>
        </p:spPr>
        <p:txBody>
          <a:bodyPr wrap="square" rtlCol="0">
            <a:spAutoFit/>
          </a:bodyPr>
          <a:lstStyle/>
          <a:p>
            <a:pPr algn="ctr"/>
            <a:r>
              <a:rPr lang="de-DE" sz="1700" dirty="0" smtClean="0">
                <a:solidFill>
                  <a:srgbClr val="014AED"/>
                </a:solidFill>
                <a:latin typeface="Calibri" panose="020F0502020204030204" pitchFamily="34" charset="0"/>
              </a:rPr>
              <a:t>1930 </a:t>
            </a:r>
            <a:r>
              <a:rPr lang="de-DE" sz="1700" dirty="0" err="1" smtClean="0">
                <a:solidFill>
                  <a:srgbClr val="014AED"/>
                </a:solidFill>
                <a:latin typeface="Calibri" panose="020F0502020204030204" pitchFamily="34" charset="0"/>
              </a:rPr>
              <a:t>salt</a:t>
            </a:r>
            <a:r>
              <a:rPr lang="de-DE" sz="1700" dirty="0" smtClean="0">
                <a:solidFill>
                  <a:srgbClr val="014AED"/>
                </a:solidFill>
                <a:latin typeface="Calibri" panose="020F0502020204030204" pitchFamily="34" charset="0"/>
              </a:rPr>
              <a:t> </a:t>
            </a:r>
            <a:r>
              <a:rPr lang="de-DE" sz="1700" dirty="0" err="1" smtClean="0">
                <a:solidFill>
                  <a:srgbClr val="014AED"/>
                </a:solidFill>
                <a:latin typeface="Calibri" panose="020F0502020204030204" pitchFamily="34" charset="0"/>
              </a:rPr>
              <a:t>march</a:t>
            </a:r>
            <a:endParaRPr lang="de-DE" sz="1700" dirty="0">
              <a:solidFill>
                <a:srgbClr val="014AED"/>
              </a:solidFill>
              <a:latin typeface="Calibri" panose="020F0502020204030204" pitchFamily="34" charset="0"/>
            </a:endParaRPr>
          </a:p>
        </p:txBody>
      </p:sp>
      <p:cxnSp>
        <p:nvCxnSpPr>
          <p:cNvPr id="14" name="Gerade Verbindung mit Pfeil 13"/>
          <p:cNvCxnSpPr/>
          <p:nvPr/>
        </p:nvCxnSpPr>
        <p:spPr>
          <a:xfrm flipV="1">
            <a:off x="2519046" y="5124964"/>
            <a:ext cx="0" cy="258773"/>
          </a:xfrm>
          <a:prstGeom prst="straightConnector1">
            <a:avLst/>
          </a:prstGeom>
          <a:ln w="28575">
            <a:solidFill>
              <a:srgbClr val="014AED"/>
            </a:solidFill>
            <a:tailEnd type="arrow"/>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3320923" y="6398464"/>
            <a:ext cx="5783949" cy="369332"/>
          </a:xfrm>
          <a:prstGeom prst="rect">
            <a:avLst/>
          </a:prstGeom>
        </p:spPr>
        <p:txBody>
          <a:bodyPr wrap="square">
            <a:spAutoFit/>
          </a:bodyPr>
          <a:lstStyle/>
          <a:p>
            <a:r>
              <a:rPr lang="en-US" b="1" dirty="0" smtClean="0">
                <a:solidFill>
                  <a:srgbClr val="014AED"/>
                </a:solidFill>
              </a:rPr>
              <a:t>Since 2000 nonviolent </a:t>
            </a:r>
            <a:r>
              <a:rPr lang="en-US" b="1" dirty="0">
                <a:solidFill>
                  <a:srgbClr val="014AED"/>
                </a:solidFill>
              </a:rPr>
              <a:t>campaigns became </a:t>
            </a:r>
            <a:r>
              <a:rPr lang="en-US" b="1" dirty="0" smtClean="0">
                <a:solidFill>
                  <a:srgbClr val="014AED"/>
                </a:solidFill>
              </a:rPr>
              <a:t>the norm </a:t>
            </a:r>
            <a:endParaRPr lang="de-DE" dirty="0">
              <a:solidFill>
                <a:srgbClr val="014AED"/>
              </a:solidFill>
            </a:endParaRPr>
          </a:p>
        </p:txBody>
      </p:sp>
      <p:sp>
        <p:nvSpPr>
          <p:cNvPr id="3" name="Rechteck 2"/>
          <p:cNvSpPr/>
          <p:nvPr/>
        </p:nvSpPr>
        <p:spPr>
          <a:xfrm>
            <a:off x="8820472" y="2492896"/>
            <a:ext cx="216257"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rot="16200000">
            <a:off x="6880453" y="2713339"/>
            <a:ext cx="4066330" cy="276999"/>
          </a:xfrm>
          <a:prstGeom prst="rect">
            <a:avLst/>
          </a:prstGeom>
          <a:noFill/>
        </p:spPr>
        <p:txBody>
          <a:bodyPr wrap="square" rtlCol="0">
            <a:spAutoFit/>
          </a:bodyPr>
          <a:lstStyle/>
          <a:p>
            <a:r>
              <a:rPr lang="de-DE" sz="1200" dirty="0"/>
              <a:t>Nach Erica Chenoweth: </a:t>
            </a:r>
            <a:r>
              <a:rPr lang="de-DE" sz="1200" u="sng" dirty="0">
                <a:hlinkClick r:id="rId5"/>
              </a:rPr>
              <a:t>https://tinyurl.com/gewaltfrei-studie</a:t>
            </a:r>
            <a:r>
              <a:rPr lang="de-DE" sz="1200" dirty="0"/>
              <a:t> </a:t>
            </a:r>
          </a:p>
        </p:txBody>
      </p:sp>
      <p:sp>
        <p:nvSpPr>
          <p:cNvPr id="8" name="Textfeld 7"/>
          <p:cNvSpPr txBox="1"/>
          <p:nvPr/>
        </p:nvSpPr>
        <p:spPr>
          <a:xfrm rot="16200000">
            <a:off x="-1306525" y="2576521"/>
            <a:ext cx="3528392" cy="307777"/>
          </a:xfrm>
          <a:prstGeom prst="rect">
            <a:avLst/>
          </a:prstGeom>
          <a:noFill/>
        </p:spPr>
        <p:txBody>
          <a:bodyPr wrap="square" rtlCol="0">
            <a:spAutoFit/>
          </a:bodyPr>
          <a:lstStyle/>
          <a:p>
            <a:r>
              <a:rPr lang="de-DE" sz="1400" dirty="0" err="1"/>
              <a:t>N</a:t>
            </a:r>
            <a:r>
              <a:rPr lang="de-DE" sz="1400" dirty="0" err="1" smtClean="0"/>
              <a:t>umber</a:t>
            </a:r>
            <a:r>
              <a:rPr lang="de-DE" sz="1400" dirty="0" smtClean="0"/>
              <a:t> of </a:t>
            </a:r>
            <a:r>
              <a:rPr lang="de-DE" sz="1400" dirty="0" err="1" smtClean="0"/>
              <a:t>campaigns</a:t>
            </a:r>
            <a:endParaRPr lang="de-DE" sz="1400" dirty="0"/>
          </a:p>
        </p:txBody>
      </p:sp>
    </p:spTree>
    <p:extLst>
      <p:ext uri="{BB962C8B-B14F-4D97-AF65-F5344CB8AC3E}">
        <p14:creationId xmlns:p14="http://schemas.microsoft.com/office/powerpoint/2010/main" val="1431942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feld 20"/>
          <p:cNvSpPr txBox="1">
            <a:spLocks noChangeArrowheads="1"/>
          </p:cNvSpPr>
          <p:nvPr/>
        </p:nvSpPr>
        <p:spPr bwMode="auto">
          <a:xfrm>
            <a:off x="1258888" y="1052513"/>
            <a:ext cx="6480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2400"/>
              <a:t>Studie von </a:t>
            </a:r>
            <a:br>
              <a:rPr lang="de-DE" altLang="de-DE" sz="2400"/>
            </a:br>
            <a:r>
              <a:rPr lang="de-DE" altLang="de-DE" sz="2400"/>
              <a:t>Erica Chenoweth und Maria J. Stephan (2011)</a:t>
            </a:r>
          </a:p>
        </p:txBody>
      </p:sp>
      <p:sp>
        <p:nvSpPr>
          <p:cNvPr id="20" name="Titel 1"/>
          <p:cNvSpPr txBox="1">
            <a:spLocks/>
          </p:cNvSpPr>
          <p:nvPr/>
        </p:nvSpPr>
        <p:spPr bwMode="auto">
          <a:xfrm>
            <a:off x="169863" y="2060575"/>
            <a:ext cx="8723312"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de-DE" sz="2800" i="1" kern="0" dirty="0" smtClean="0">
                <a:solidFill>
                  <a:srgbClr val="FF0000"/>
                </a:solidFill>
              </a:rPr>
              <a:t>323 Aufstände oder Kampagnen </a:t>
            </a:r>
            <a:br>
              <a:rPr lang="de-DE" sz="2800" i="1" kern="0" dirty="0" smtClean="0">
                <a:solidFill>
                  <a:srgbClr val="FF0000"/>
                </a:solidFill>
              </a:rPr>
            </a:br>
            <a:r>
              <a:rPr lang="de-DE" sz="2800" i="1" kern="0" dirty="0" smtClean="0">
                <a:solidFill>
                  <a:srgbClr val="FF0000"/>
                </a:solidFill>
              </a:rPr>
              <a:t>für mehr Demokratie</a:t>
            </a:r>
          </a:p>
          <a:p>
            <a:pPr>
              <a:defRPr/>
            </a:pPr>
            <a:r>
              <a:rPr lang="de-DE" sz="2800" i="1" kern="0" dirty="0">
                <a:solidFill>
                  <a:srgbClr val="FF0000"/>
                </a:solidFill>
              </a:rPr>
              <a:t>1900 bis 2006</a:t>
            </a:r>
            <a:endParaRPr lang="de-DE" sz="2800" i="1" kern="0" dirty="0" smtClean="0">
              <a:solidFill>
                <a:srgbClr val="FF0000"/>
              </a:solidFill>
            </a:endParaRPr>
          </a:p>
          <a:p>
            <a:pPr>
              <a:defRPr/>
            </a:pPr>
            <a:endParaRPr lang="de-DE" sz="2800" i="1" kern="0" dirty="0" smtClean="0">
              <a:solidFill>
                <a:srgbClr val="FF0000"/>
              </a:solidFill>
            </a:endParaRPr>
          </a:p>
          <a:p>
            <a:pPr algn="l">
              <a:defRPr/>
            </a:pPr>
            <a:r>
              <a:rPr lang="de-DE" sz="2800" i="1" kern="0" dirty="0" smtClean="0">
                <a:solidFill>
                  <a:srgbClr val="FF0000"/>
                </a:solidFill>
              </a:rPr>
              <a:t>       ohne Waffen					mit </a:t>
            </a:r>
            <a:r>
              <a:rPr lang="de-DE" sz="2800" i="1" kern="0" dirty="0">
                <a:solidFill>
                  <a:srgbClr val="FF0000"/>
                </a:solidFill>
              </a:rPr>
              <a:t>Waffen</a:t>
            </a:r>
            <a:r>
              <a:rPr lang="de-DE" sz="2800" i="1" kern="0" dirty="0" smtClean="0">
                <a:solidFill>
                  <a:srgbClr val="FF0000"/>
                </a:solidFill>
              </a:rPr>
              <a:t/>
            </a:r>
            <a:br>
              <a:rPr lang="de-DE" sz="2800" i="1" kern="0" dirty="0" smtClean="0">
                <a:solidFill>
                  <a:srgbClr val="FF0000"/>
                </a:solidFill>
              </a:rPr>
            </a:br>
            <a:r>
              <a:rPr lang="de-DE" sz="2800" i="1" kern="0" dirty="0" smtClean="0">
                <a:solidFill>
                  <a:srgbClr val="FF0000"/>
                </a:solidFill>
              </a:rPr>
              <a:t> oder mit wenig Gewalt</a:t>
            </a:r>
          </a:p>
          <a:p>
            <a:pPr algn="l">
              <a:defRPr/>
            </a:pPr>
            <a:endParaRPr lang="de-DE" sz="2800" i="1" kern="0" dirty="0" smtClean="0">
              <a:solidFill>
                <a:srgbClr val="FF0000"/>
              </a:solidFill>
            </a:endParaRPr>
          </a:p>
          <a:p>
            <a:pPr>
              <a:defRPr/>
            </a:pPr>
            <a:r>
              <a:rPr lang="de-DE" sz="2800" i="1" kern="0" dirty="0" smtClean="0">
                <a:solidFill>
                  <a:srgbClr val="FF0000"/>
                </a:solidFill>
              </a:rPr>
              <a:t>Erfolg = mehr Demokratie</a:t>
            </a:r>
            <a:br>
              <a:rPr lang="de-DE" sz="2800" i="1" kern="0" dirty="0" smtClean="0">
                <a:solidFill>
                  <a:srgbClr val="FF0000"/>
                </a:solidFill>
              </a:rPr>
            </a:br>
            <a:r>
              <a:rPr lang="de-DE" sz="2800" i="1" kern="0" dirty="0" smtClean="0">
                <a:solidFill>
                  <a:srgbClr val="FF0000"/>
                </a:solidFill>
              </a:rPr>
              <a:t>                                 auch nach 5 bzw. 10 Jahren</a:t>
            </a:r>
          </a:p>
        </p:txBody>
      </p:sp>
      <p:pic>
        <p:nvPicPr>
          <p:cNvPr id="56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103188"/>
            <a:ext cx="792162"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Gerade Verbindung 7"/>
          <p:cNvCxnSpPr/>
          <p:nvPr/>
        </p:nvCxnSpPr>
        <p:spPr>
          <a:xfrm flipH="1">
            <a:off x="4557713" y="3933825"/>
            <a:ext cx="15875" cy="8270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89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3"/>
          <a:stretch>
            <a:fillRect/>
          </a:stretch>
        </p:blipFill>
        <p:spPr>
          <a:xfrm>
            <a:off x="0" y="-27384"/>
            <a:ext cx="9144000" cy="6885384"/>
          </a:xfrm>
          <a:prstGeom prst="rect">
            <a:avLst/>
          </a:prstGeom>
        </p:spPr>
      </p:pic>
      <p:pic>
        <p:nvPicPr>
          <p:cNvPr id="13" name="Picture 2" descr="antiquarisches Buch – Grimm, Tilemann – Mao Tse-tung in Selbstzeugnissen und Bilddokumenten"/>
          <p:cNvPicPr>
            <a:picLocks noChangeAspect="1" noChangeArrowheads="1"/>
          </p:cNvPicPr>
          <p:nvPr/>
        </p:nvPicPr>
        <p:blipFill rotWithShape="1">
          <a:blip r:embed="rId4">
            <a:extLst>
              <a:ext uri="{28A0092B-C50C-407E-A947-70E740481C1C}">
                <a14:useLocalDpi xmlns:a14="http://schemas.microsoft.com/office/drawing/2010/main" val="0"/>
              </a:ext>
            </a:extLst>
          </a:blip>
          <a:srcRect l="24484" t="13394" r="10604" b="55884"/>
          <a:stretch/>
        </p:blipFill>
        <p:spPr bwMode="auto">
          <a:xfrm>
            <a:off x="5303639" y="3893137"/>
            <a:ext cx="2797243" cy="1888830"/>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6942966" y="5781967"/>
            <a:ext cx="894322" cy="17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6228184" y="0"/>
            <a:ext cx="2808545"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2567696" y="6453336"/>
            <a:ext cx="6612816" cy="276999"/>
          </a:xfrm>
          <a:prstGeom prst="rect">
            <a:avLst/>
          </a:prstGeom>
          <a:noFill/>
        </p:spPr>
        <p:txBody>
          <a:bodyPr wrap="square" rtlCol="0">
            <a:spAutoFit/>
          </a:bodyPr>
          <a:lstStyle/>
          <a:p>
            <a:r>
              <a:rPr lang="en-GB" sz="1200" dirty="0" err="1">
                <a:solidFill>
                  <a:schemeClr val="bg1">
                    <a:lumMod val="65000"/>
                  </a:schemeClr>
                </a:solidFill>
              </a:rPr>
              <a:t>Grafik</a:t>
            </a:r>
            <a:r>
              <a:rPr lang="en-GB" sz="1200" dirty="0">
                <a:solidFill>
                  <a:schemeClr val="bg1">
                    <a:lumMod val="65000"/>
                  </a:schemeClr>
                </a:solidFill>
              </a:rPr>
              <a:t> </a:t>
            </a:r>
            <a:r>
              <a:rPr lang="en-GB" sz="1200" dirty="0" smtClean="0">
                <a:solidFill>
                  <a:schemeClr val="bg1">
                    <a:lumMod val="65000"/>
                  </a:schemeClr>
                </a:solidFill>
              </a:rPr>
              <a:t>von Martin Arnold </a:t>
            </a:r>
            <a:r>
              <a:rPr lang="en-GB" sz="1200" dirty="0" err="1" smtClean="0">
                <a:solidFill>
                  <a:schemeClr val="bg1">
                    <a:lumMod val="65000"/>
                  </a:schemeClr>
                </a:solidFill>
              </a:rPr>
              <a:t>nach</a:t>
            </a:r>
            <a:r>
              <a:rPr lang="en-GB" sz="1200" dirty="0">
                <a:solidFill>
                  <a:schemeClr val="bg1">
                    <a:lumMod val="65000"/>
                  </a:schemeClr>
                </a:solidFill>
              </a:rPr>
              <a:t>:</a:t>
            </a:r>
            <a:r>
              <a:rPr lang="en-GB" sz="1200" b="1" dirty="0">
                <a:solidFill>
                  <a:schemeClr val="bg1">
                    <a:lumMod val="65000"/>
                  </a:schemeClr>
                </a:solidFill>
              </a:rPr>
              <a:t> Erica Chenoweth, Maria Stephan (2011): Why Civil Resistance Works</a:t>
            </a:r>
            <a:endParaRPr lang="de-DE" sz="1200" dirty="0">
              <a:solidFill>
                <a:schemeClr val="bg1">
                  <a:lumMod val="65000"/>
                </a:schemeClr>
              </a:solidFill>
            </a:endParaRPr>
          </a:p>
        </p:txBody>
      </p:sp>
    </p:spTree>
    <p:extLst>
      <p:ext uri="{BB962C8B-B14F-4D97-AF65-F5344CB8AC3E}">
        <p14:creationId xmlns:p14="http://schemas.microsoft.com/office/powerpoint/2010/main" val="734902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etek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022550" y="2932062"/>
            <a:ext cx="3098900" cy="172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txBox="1">
            <a:spLocks/>
          </p:cNvSpPr>
          <p:nvPr/>
        </p:nvSpPr>
        <p:spPr>
          <a:xfrm>
            <a:off x="2051720" y="332656"/>
            <a:ext cx="5040560" cy="80516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b="1" smtClean="0">
                <a:solidFill>
                  <a:srgbClr val="08A030"/>
                </a:solidFill>
                <a:latin typeface="Bookman Old Style" panose="02050604050505020204" pitchFamily="18" charset="0"/>
              </a:rPr>
              <a:t>Gütekraft</a:t>
            </a:r>
            <a:endParaRPr lang="de-DE" b="1" dirty="0">
              <a:solidFill>
                <a:srgbClr val="08A030"/>
              </a:solidFill>
              <a:latin typeface="Bookman Old Style" panose="02050604050505020204" pitchFamily="18" charset="0"/>
            </a:endParaRPr>
          </a:p>
        </p:txBody>
      </p:sp>
    </p:spTree>
    <p:extLst>
      <p:ext uri="{BB962C8B-B14F-4D97-AF65-F5344CB8AC3E}">
        <p14:creationId xmlns:p14="http://schemas.microsoft.com/office/powerpoint/2010/main" val="1304143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29889"/>
            <a:ext cx="7632848" cy="5493812"/>
          </a:xfrm>
          <a:prstGeom prst="rect">
            <a:avLst/>
          </a:prstGeom>
        </p:spPr>
        <p:txBody>
          <a:bodyPr wrap="square">
            <a:spAutoFit/>
          </a:bodyPr>
          <a:lstStyle/>
          <a:p>
            <a:pPr lvl="0" algn="ctr"/>
            <a:r>
              <a:rPr lang="de-AT" sz="2700" b="1" dirty="0" smtClean="0"/>
              <a:t>These 2</a:t>
            </a:r>
          </a:p>
          <a:p>
            <a:pPr lvl="0"/>
            <a:endParaRPr lang="de-AT" sz="2700" b="1" dirty="0" smtClean="0"/>
          </a:p>
          <a:p>
            <a:pPr lvl="0"/>
            <a:r>
              <a:rPr lang="de-DE" sz="2700" b="1" dirty="0" smtClean="0"/>
              <a:t>Gütekraft zeigt sich in dreierlei Weise:</a:t>
            </a:r>
          </a:p>
          <a:p>
            <a:pPr marL="514350" lvl="0" indent="-514350">
              <a:buFont typeface="+mj-lt"/>
              <a:buAutoNum type="alphaLcParenR"/>
            </a:pPr>
            <a:r>
              <a:rPr lang="de-DE" sz="2700" b="1" dirty="0" smtClean="0"/>
              <a:t>in der Wechselbeziehung zwischen Personen oder Gruppen (die durch Gutestun zu einer „Gütekraftspirale“ werden kann**),</a:t>
            </a:r>
          </a:p>
          <a:p>
            <a:pPr marL="514350" lvl="0" indent="-514350">
              <a:buFont typeface="+mj-lt"/>
              <a:buAutoNum type="alphaLcParenR"/>
            </a:pPr>
            <a:r>
              <a:rPr lang="de-DE" sz="2700" b="1" dirty="0" smtClean="0"/>
              <a:t>als Konzept für Begegnungen und (methodisch entwickelte) Handlungen, die ein gutes Leben für alle ermöglichen sollen,</a:t>
            </a:r>
          </a:p>
          <a:p>
            <a:pPr marL="514350" lvl="0" indent="-514350">
              <a:buFont typeface="+mj-lt"/>
              <a:buAutoNum type="alphaLcParenR"/>
            </a:pPr>
            <a:r>
              <a:rPr lang="de-DE" sz="2700" b="1" dirty="0" smtClean="0"/>
              <a:t>im Menschenbild, nach dem jeder und jede die Fähigkeit zu gütekräftigem Handeln hat, die Gütekraft in sich entfalten und auf sie auch bei den Mitmenschen vertrauen kann.</a:t>
            </a:r>
          </a:p>
        </p:txBody>
      </p:sp>
      <p:sp>
        <p:nvSpPr>
          <p:cNvPr id="3" name="Textfeld 2"/>
          <p:cNvSpPr txBox="1"/>
          <p:nvPr/>
        </p:nvSpPr>
        <p:spPr>
          <a:xfrm>
            <a:off x="755576" y="6021288"/>
            <a:ext cx="7632848" cy="369332"/>
          </a:xfrm>
          <a:prstGeom prst="rect">
            <a:avLst/>
          </a:prstGeom>
          <a:noFill/>
        </p:spPr>
        <p:txBody>
          <a:bodyPr wrap="square" rtlCol="0">
            <a:spAutoFit/>
          </a:bodyPr>
          <a:lstStyle/>
          <a:p>
            <a:r>
              <a:rPr lang="de-AT" dirty="0" smtClean="0"/>
              <a:t>** Beispiel: Vielerlei solidarisches Helfen in der Coronakrise</a:t>
            </a:r>
            <a:endParaRPr lang="de-DE" dirty="0" smtClean="0"/>
          </a:p>
        </p:txBody>
      </p:sp>
    </p:spTree>
    <p:extLst>
      <p:ext uri="{BB962C8B-B14F-4D97-AF65-F5344CB8AC3E}">
        <p14:creationId xmlns:p14="http://schemas.microsoft.com/office/powerpoint/2010/main" val="570823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29889"/>
            <a:ext cx="7632848" cy="3862596"/>
          </a:xfrm>
          <a:prstGeom prst="rect">
            <a:avLst/>
          </a:prstGeom>
        </p:spPr>
        <p:txBody>
          <a:bodyPr wrap="square">
            <a:spAutoFit/>
          </a:bodyPr>
          <a:lstStyle/>
          <a:p>
            <a:pPr lvl="0" algn="ctr"/>
            <a:r>
              <a:rPr lang="de-AT" sz="2700" b="1" dirty="0" smtClean="0"/>
              <a:t>These 3</a:t>
            </a:r>
          </a:p>
          <a:p>
            <a:pPr lvl="0"/>
            <a:endParaRPr lang="de-AT" sz="2700" b="1" dirty="0" smtClean="0"/>
          </a:p>
          <a:p>
            <a:r>
              <a:rPr lang="de-AT" sz="2800" b="1" dirty="0" smtClean="0"/>
              <a:t>Gütekräftiges Handeln kommt zum Ziel, wenn zwei Voraussetzungen gegeben sind:</a:t>
            </a:r>
            <a:endParaRPr lang="de-DE" sz="2800" dirty="0" smtClean="0"/>
          </a:p>
          <a:p>
            <a:pPr marL="514350" lvl="0" indent="-514350">
              <a:buFont typeface="+mj-lt"/>
              <a:buAutoNum type="alphaLcParenR"/>
            </a:pPr>
            <a:r>
              <a:rPr lang="de-DE" sz="2700" b="1" dirty="0" smtClean="0"/>
              <a:t>Umorientierung der handelnden Person(en) vom egozentrischen zum beziehungszentrischen Selbstbild,</a:t>
            </a:r>
          </a:p>
          <a:p>
            <a:pPr marL="514350" lvl="0" indent="-514350">
              <a:buFont typeface="+mj-lt"/>
              <a:buAutoNum type="alphaLcParenR"/>
            </a:pPr>
            <a:r>
              <a:rPr lang="de-DE" sz="2700" b="1" dirty="0" smtClean="0">
                <a:solidFill>
                  <a:schemeClr val="bg1">
                    <a:lumMod val="75000"/>
                  </a:schemeClr>
                </a:solidFill>
              </a:rPr>
              <a:t>der aktuelle Konflikt bekommt für die Beteiligten einen menschlicheren Rahmen.</a:t>
            </a:r>
          </a:p>
        </p:txBody>
      </p:sp>
    </p:spTree>
    <p:extLst>
      <p:ext uri="{BB962C8B-B14F-4D97-AF65-F5344CB8AC3E}">
        <p14:creationId xmlns:p14="http://schemas.microsoft.com/office/powerpoint/2010/main" val="3365097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23" name="Group 3"/>
          <p:cNvGraphicFramePr>
            <a:graphicFrameLocks noGrp="1"/>
          </p:cNvGraphicFramePr>
          <p:nvPr/>
        </p:nvGraphicFramePr>
        <p:xfrm>
          <a:off x="2728913" y="2376488"/>
          <a:ext cx="714375" cy="2105025"/>
        </p:xfrm>
        <a:graphic>
          <a:graphicData uri="http://schemas.openxmlformats.org/drawingml/2006/table">
            <a:tbl>
              <a:tblPr/>
              <a:tblGrid>
                <a:gridCol w="714375"/>
              </a:tblGrid>
              <a:tr h="1738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a:noFill/>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337930" name="Group 10"/>
          <p:cNvGraphicFramePr>
            <a:graphicFrameLocks noGrp="1"/>
          </p:cNvGraphicFramePr>
          <p:nvPr/>
        </p:nvGraphicFramePr>
        <p:xfrm>
          <a:off x="2738438" y="2386013"/>
          <a:ext cx="695325" cy="1738312"/>
        </p:xfrm>
        <a:graphic>
          <a:graphicData uri="http://schemas.openxmlformats.org/drawingml/2006/table">
            <a:tbl>
              <a:tblPr/>
              <a:tblGrid>
                <a:gridCol w="695325"/>
              </a:tblGrid>
              <a:tr h="1738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315399" name="Picture 17" descr="guetek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6245225"/>
            <a:ext cx="1150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400" name="Text Box 19"/>
          <p:cNvSpPr txBox="1">
            <a:spLocks noChangeArrowheads="1"/>
          </p:cNvSpPr>
          <p:nvPr/>
        </p:nvSpPr>
        <p:spPr bwMode="auto">
          <a:xfrm>
            <a:off x="179388" y="44450"/>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de-DE" altLang="de-DE" sz="2400" b="1">
                <a:solidFill>
                  <a:srgbClr val="660066"/>
                </a:solidFill>
                <a:latin typeface="Arial Rounded MT Bold" pitchFamily="34" charset="0"/>
                <a:ea typeface="SimSun" pitchFamily="2" charset="-122"/>
              </a:rPr>
              <a:t>ein Vergleich</a:t>
            </a:r>
          </a:p>
        </p:txBody>
      </p:sp>
      <p:sp>
        <p:nvSpPr>
          <p:cNvPr id="315401" name="Text Box 20"/>
          <p:cNvSpPr txBox="1">
            <a:spLocks noChangeArrowheads="1"/>
          </p:cNvSpPr>
          <p:nvPr/>
        </p:nvSpPr>
        <p:spPr bwMode="auto">
          <a:xfrm>
            <a:off x="1993900" y="260350"/>
            <a:ext cx="511333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de-DE" altLang="de-DE">
                <a:solidFill>
                  <a:srgbClr val="FF6600"/>
                </a:solidFill>
                <a:latin typeface="Book Antiqua" pitchFamily="18" charset="0"/>
              </a:rPr>
              <a:t>Das geozentrische </a:t>
            </a:r>
            <a:r>
              <a:rPr lang="de-DE" altLang="de-DE" b="1">
                <a:solidFill>
                  <a:srgbClr val="FF6600"/>
                </a:solidFill>
                <a:latin typeface="Book Antiqua" pitchFamily="18" charset="0"/>
              </a:rPr>
              <a:t>Welt</a:t>
            </a:r>
            <a:r>
              <a:rPr lang="de-DE" altLang="de-DE">
                <a:solidFill>
                  <a:srgbClr val="FF6600"/>
                </a:solidFill>
                <a:latin typeface="Book Antiqua" pitchFamily="18" charset="0"/>
              </a:rPr>
              <a:t>bild</a:t>
            </a:r>
            <a:br>
              <a:rPr lang="de-DE" altLang="de-DE">
                <a:solidFill>
                  <a:srgbClr val="FF6600"/>
                </a:solidFill>
                <a:latin typeface="Book Antiqua" pitchFamily="18" charset="0"/>
              </a:rPr>
            </a:br>
            <a:r>
              <a:rPr lang="de-DE" altLang="de-DE">
                <a:solidFill>
                  <a:srgbClr val="FF6600"/>
                </a:solidFill>
                <a:latin typeface="Book Antiqua" pitchFamily="18" charset="0"/>
              </a:rPr>
              <a:t>bis vor 500 Jahren</a:t>
            </a:r>
          </a:p>
        </p:txBody>
      </p:sp>
      <p:pic>
        <p:nvPicPr>
          <p:cNvPr id="315402" name="Picture 2" descr="D:\2013-1114 Berlin\2013-1028__ptolemaeusweltbild100_v-TeaserAufmac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187575"/>
            <a:ext cx="604837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403" name="Text Box 19"/>
          <p:cNvSpPr txBox="1">
            <a:spLocks noChangeArrowheads="1"/>
          </p:cNvSpPr>
          <p:nvPr/>
        </p:nvSpPr>
        <p:spPr bwMode="auto">
          <a:xfrm>
            <a:off x="7451725" y="1985963"/>
            <a:ext cx="1441450"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a:solidFill>
                  <a:srgbClr val="FF6600"/>
                </a:solidFill>
                <a:latin typeface="Book Antiqua" pitchFamily="18" charset="0"/>
              </a:rPr>
              <a:t>um mich, um uns</a:t>
            </a:r>
          </a:p>
          <a:p>
            <a:pPr eaLnBrk="1" hangingPunct="1">
              <a:spcBef>
                <a:spcPct val="50000"/>
              </a:spcBef>
              <a:buFontTx/>
              <a:buNone/>
            </a:pPr>
            <a:r>
              <a:rPr lang="de-DE" altLang="de-DE">
                <a:solidFill>
                  <a:srgbClr val="FF6600"/>
                </a:solidFill>
                <a:latin typeface="Book Antiqua" pitchFamily="18" charset="0"/>
              </a:rPr>
              <a:t>dreht sich alles</a:t>
            </a:r>
          </a:p>
        </p:txBody>
      </p:sp>
    </p:spTree>
    <p:extLst>
      <p:ext uri="{BB962C8B-B14F-4D97-AF65-F5344CB8AC3E}">
        <p14:creationId xmlns:p14="http://schemas.microsoft.com/office/powerpoint/2010/main" val="2219064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2279</Words>
  <Application>Microsoft Office PowerPoint</Application>
  <PresentationFormat>Bildschirmpräsentation (4:3)</PresentationFormat>
  <Paragraphs>340</Paragraphs>
  <Slides>25</Slides>
  <Notes>25</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Gütekraft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MArnold</dc:creator>
  <cp:lastModifiedBy>MArnold</cp:lastModifiedBy>
  <cp:revision>48</cp:revision>
  <dcterms:created xsi:type="dcterms:W3CDTF">2020-05-22T08:13:06Z</dcterms:created>
  <dcterms:modified xsi:type="dcterms:W3CDTF">2020-05-25T09:57:04Z</dcterms:modified>
</cp:coreProperties>
</file>